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7"/>
  </p:notesMasterIdLst>
  <p:sldIdLst>
    <p:sldId id="256" r:id="rId2"/>
    <p:sldId id="257" r:id="rId3"/>
    <p:sldId id="258" r:id="rId4"/>
    <p:sldId id="259" r:id="rId5"/>
    <p:sldId id="261" r:id="rId6"/>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BCA9"/>
    <a:srgbClr val="66FF99"/>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28" y="-96"/>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tags" Target="tags/tag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6/24/15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1568936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600BF7-E33D-4B57-8E1A-BEAC50D9CF4C}"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600BF7-E33D-4B57-8E1A-BEAC50D9CF4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5</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772508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8925" y="990601"/>
            <a:ext cx="10414476"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37849" y="3657601"/>
            <a:ext cx="8576628"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F59A10B-A1F0-4187-BCCB-867634FF889E}"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5527043-1684-4073-8C4B-EA8752B85AE6}"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6" y="274639"/>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591B6C1A-54DD-4B6D-939A-0690C8E609A8}"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63DA6F0B-BF1E-4931-ABF3-36E1D8564FB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7849" y="2685392"/>
            <a:ext cx="10414476"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7849" y="1128932"/>
            <a:ext cx="10414476"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F30E791B-A238-497D-A390-7E6B730ABD3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12616"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228265"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AC732ADB-E5DB-40EB-BC9A-85A6ABDA0FE7}"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12616" y="1535113"/>
            <a:ext cx="5413571"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224012" y="1535113"/>
            <a:ext cx="541569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224012"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964209AD-792D-4EB8-876F-C5A406CF1B7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00572EF5-C9FF-4004-8754-7CEC3EF9E6DC}"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3118A948-413C-4CD4-8F47-F80B698694E9}"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12617" y="273050"/>
            <a:ext cx="4030931"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90319" y="273051"/>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12617" y="1435101"/>
            <a:ext cx="4030931"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74AF8974-0888-486C-BE69-2CE07F42487E}"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974725" y="1062038"/>
            <a:ext cx="61626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7389095" y="4343400"/>
            <a:ext cx="4084108"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91073" y="1222657"/>
            <a:ext cx="6130988"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7389095" y="1371600"/>
            <a:ext cx="4080024"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379F384A-67F7-4B93-890D-3B6783F1244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612775" y="304800"/>
            <a:ext cx="11026775"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612775" y="1600200"/>
            <a:ext cx="11026775"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612775" y="6245225"/>
            <a:ext cx="2859088" cy="476250"/>
          </a:xfrm>
          <a:prstGeom prst="rect">
            <a:avLst/>
          </a:prstGeom>
        </p:spPr>
        <p:txBody>
          <a:bodyPr anchor="b" anchorCtr="0"/>
          <a:lstStyle>
            <a:lvl1pPr>
              <a:defRPr lang="en-US" sz="1200">
                <a:solidFill>
                  <a:schemeClr val="tx2"/>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4186238" y="6245225"/>
            <a:ext cx="3879850" cy="476250"/>
          </a:xfrm>
          <a:prstGeom prst="rect">
            <a:avLst/>
          </a:prstGeom>
        </p:spPr>
        <p:txBody>
          <a:bodyPr anchor="b" anchorCtr="0"/>
          <a:lstStyle>
            <a:lvl1pPr algn="ctr">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8780463" y="6245225"/>
            <a:ext cx="2859087" cy="476250"/>
          </a:xfrm>
          <a:prstGeom prst="rect">
            <a:avLst/>
          </a:prstGeom>
        </p:spPr>
        <p:txBody>
          <a:bodyPr anchor="b" anchorCtr="0"/>
          <a:lstStyle>
            <a:lvl1pPr algn="r">
              <a:defRPr lang="en-US" sz="1200">
                <a:solidFill>
                  <a:schemeClr val="tx2"/>
                </a:solidFill>
                <a:latin typeface="+mn-lt"/>
                <a:ea typeface="+mn-lt"/>
                <a:cs typeface="+mn-lt"/>
              </a:defRPr>
            </a:lvl1pPr>
          </a:lstStyle>
          <a:p>
            <a:pPr>
              <a:defRPr/>
            </a:pPr>
            <a:fld id="{56751BC0-EFD2-4ACE-A731-D7145E2EF27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9" r:id="rId9"/>
    <p:sldLayoutId id="2147483884" r:id="rId10"/>
    <p:sldLayoutId id="2147483885" r:id="rId11"/>
    <p:sldLayoutId id="2147483886" r:id="rId12"/>
    <p:sldLayoutId id="2147483887" r:id="rId13"/>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40526F"/>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marL="342900" indent="-6159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cps.org/offices/lis/models/slamdunks/digitallife_hs/infographic.pdf" TargetMode="External"/><Relationship Id="rId4" Type="http://schemas.openxmlformats.org/officeDocument/2006/relationships/image" Target="../media/image1.png"/><Relationship Id="rId5" Type="http://schemas.openxmlformats.org/officeDocument/2006/relationships/hyperlink" Target="http://wordcentral.com/cgi-bin/student?book=Student&amp;va=ethics" TargetMode="External"/><Relationship Id="rId6" Type="http://schemas.openxmlformats.org/officeDocument/2006/relationships/hyperlink" Target="http://www.teachthought.com/technology/the-definition-of-digital-citzenship/" TargetMode="External"/><Relationship Id="rId7" Type="http://schemas.openxmlformats.org/officeDocument/2006/relationships/slide" Target="slide1.xml"/><Relationship Id="rId8" Type="http://schemas.openxmlformats.org/officeDocument/2006/relationships/slide" Target="slide2.xml"/><Relationship Id="rId9" Type="http://schemas.openxmlformats.org/officeDocument/2006/relationships/slide" Target="slide3.xml"/><Relationship Id="rId10" Type="http://schemas.openxmlformats.org/officeDocument/2006/relationships/slide" Target="slide5.xml"/><Relationship Id="rId11" Type="http://schemas.openxmlformats.org/officeDocument/2006/relationships/slide" Target="slide4.xm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1" Type="http://schemas.openxmlformats.org/officeDocument/2006/relationships/slide" Target="slide3.xml"/><Relationship Id="rId12" Type="http://schemas.openxmlformats.org/officeDocument/2006/relationships/slide" Target="slide5.xml"/><Relationship Id="rId13" Type="http://schemas.openxmlformats.org/officeDocument/2006/relationships/slide" Target="slide4.xml"/><Relationship Id="rId14" Type="http://schemas.openxmlformats.org/officeDocument/2006/relationships/hyperlink" Target="https://www.commonsensemedia.org/videos/perspectives-on-social-media" TargetMode="External"/><Relationship Id="rId15"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hyperlink" Target="questions.docx" TargetMode="External"/><Relationship Id="rId3" Type="http://schemas.openxmlformats.org/officeDocument/2006/relationships/hyperlink" Target="http://www.teachthought.com/technology/the-definition-of-digital-citzenship/" TargetMode="External"/><Relationship Id="rId4" Type="http://schemas.openxmlformats.org/officeDocument/2006/relationships/hyperlink" Target="http://www.cybercitizenship.org/ethics/ethics.html" TargetMode="External"/><Relationship Id="rId5" Type="http://schemas.openxmlformats.org/officeDocument/2006/relationships/hyperlink" Target="http://www.cybercitizenship.org/crime/crime.html" TargetMode="External"/><Relationship Id="rId6" Type="http://schemas.openxmlformats.org/officeDocument/2006/relationships/hyperlink" Target="http://www.microsoft.com/security/online-privacy/cyberethics-practice.aspx" TargetMode="External"/><Relationship Id="rId7" Type="http://schemas.openxmlformats.org/officeDocument/2006/relationships/hyperlink" Target="http://www.buzzle.com/articles/ten-commandments-of-computer-ethics.html" TargetMode="External"/><Relationship Id="rId8" Type="http://schemas.openxmlformats.org/officeDocument/2006/relationships/hyperlink" Target="file://localhost/Users/samantha.roller/Desktop/ACCEPTABLE%20USE%20OF%20TECHNOLOGICAL%20RESOURCES%20for%20STUDENTS%20PROCEDURE.docx" TargetMode="External"/><Relationship Id="rId9" Type="http://schemas.openxmlformats.org/officeDocument/2006/relationships/slide" Target="slide1.xml"/><Relationship Id="rId10"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5.xml"/><Relationship Id="rId7" Type="http://schemas.openxmlformats.org/officeDocument/2006/relationships/slide" Target="slide4.xml"/><Relationship Id="rId8"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hyperlink" Target="http://www.bcps.org/offices/lis/models/slamdunks/digitallife_hs/preassessment.docx"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5.xml"/><Relationship Id="rId7" Type="http://schemas.openxmlformats.org/officeDocument/2006/relationships/slide" Target="slide4.xml"/><Relationship Id="rId8" Type="http://schemas.openxmlformats.org/officeDocument/2006/relationships/hyperlink" Target="http://www.bcps.org/offices/lis/models/slamdunks/digitallife_hs/9-12-unit1-digitallife102_Assessment.pdf" TargetMode="External"/><Relationship Id="rId9" Type="http://schemas.openxmlformats.org/officeDocument/2006/relationships/hyperlink" Target="http://www.pencil-animation.org/" TargetMode="External"/><Relationship Id="rId10" Type="http://schemas.openxmlformats.org/officeDocument/2006/relationships/hyperlink" Target="http://www.animoto.com/" TargetMode="External"/><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1" Type="http://schemas.openxmlformats.org/officeDocument/2006/relationships/hyperlink" Target="http://www.mdk12.org/instruction/commoncore/index.html" TargetMode="External"/><Relationship Id="rId12" Type="http://schemas.openxmlformats.org/officeDocument/2006/relationships/hyperlink" Target="http://www.ala.org/ala/mgrps/divs/aasl/guidelinesandstandards/learningstandards/AASL_LearningStandards.pdf" TargetMode="External"/><Relationship Id="rId13" Type="http://schemas.openxmlformats.org/officeDocument/2006/relationships/hyperlink" Target="http://www.iste.org/standards/standards-for-students" TargetMode="External"/><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www.bcps.org/offices/lis/models/slamdunks/digitallife_hs/9-12-unit1-digitallife102.pdf" TargetMode="External"/><Relationship Id="rId4" Type="http://schemas.openxmlformats.org/officeDocument/2006/relationships/slide" Target="slide1.xml"/><Relationship Id="rId5" Type="http://schemas.openxmlformats.org/officeDocument/2006/relationships/slide" Target="slide2.xml"/><Relationship Id="rId6" Type="http://schemas.openxmlformats.org/officeDocument/2006/relationships/slide" Target="slide3.xml"/><Relationship Id="rId7" Type="http://schemas.openxmlformats.org/officeDocument/2006/relationships/slide" Target="slide5.xml"/><Relationship Id="rId8" Type="http://schemas.openxmlformats.org/officeDocument/2006/relationships/slide" Target="slide4.xml"/><Relationship Id="rId9" Type="http://schemas.openxmlformats.org/officeDocument/2006/relationships/hyperlink" Target="https://intranet.bcps.org/apps/AIM/" TargetMode="External"/><Relationship Id="rId10" Type="http://schemas.openxmlformats.org/officeDocument/2006/relationships/hyperlink" Target="http://mdk12.org/instruction/curriculum/technology_literacy/vsc_technology_literacy_standard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hlinkClick r:id="rId3"/>
          </p:cNvPr>
          <p:cNvPicPr>
            <a:picLocks noChangeAspect="1"/>
          </p:cNvPicPr>
          <p:nvPr/>
        </p:nvPicPr>
        <p:blipFill>
          <a:blip r:embed="rId4" cstate="print"/>
          <a:stretch>
            <a:fillRect/>
          </a:stretch>
        </p:blipFill>
        <p:spPr>
          <a:xfrm>
            <a:off x="7954962" y="914400"/>
            <a:ext cx="3667918" cy="5528202"/>
          </a:xfrm>
          <a:prstGeom prst="rect">
            <a:avLst/>
          </a:prstGeom>
        </p:spPr>
      </p:pic>
      <p:sp>
        <p:nvSpPr>
          <p:cNvPr id="2057" name="Rectangle 9"/>
          <p:cNvSpPr>
            <a:spLocks noGrp="1" noChangeArrowheads="1"/>
          </p:cNvSpPr>
          <p:nvPr>
            <p:ph type="title"/>
          </p:nvPr>
        </p:nvSpPr>
        <p:spPr>
          <a:xfrm>
            <a:off x="258762" y="609600"/>
            <a:ext cx="1981200" cy="609600"/>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334962" y="1219200"/>
            <a:ext cx="6781800" cy="4495800"/>
          </a:xfrm>
        </p:spPr>
        <p:txBody>
          <a:bodyPr>
            <a:normAutofit/>
          </a:bodyPr>
          <a:lstStyle/>
          <a:p>
            <a:pPr>
              <a:lnSpc>
                <a:spcPct val="90000"/>
              </a:lnSpc>
              <a:buFontTx/>
              <a:buNone/>
              <a:defRPr/>
            </a:pPr>
            <a:r>
              <a:rPr lang="en-US" sz="2000" b="1" dirty="0" smtClean="0"/>
              <a:t>We live digital lives in a “connected culture” filled with digital media.  </a:t>
            </a:r>
            <a:r>
              <a:rPr lang="en-US" sz="2000" dirty="0" smtClean="0"/>
              <a:t>Digital media refers to </a:t>
            </a:r>
            <a:r>
              <a:rPr lang="en-US" sz="2000" i="1" dirty="0" smtClean="0"/>
              <a:t>electronic devices and media platforms such as computers, cell phones, video, the Internet, and video game systems that allow users to create, communicate, and interact with one another or with the device or application itself. </a:t>
            </a:r>
            <a:r>
              <a:rPr lang="en-US" sz="2000" dirty="0" smtClean="0"/>
              <a:t>Using digital media has both upsides and downsides, and people can use it either ethically or unethically. For example, consider the data presented in the </a:t>
            </a:r>
            <a:r>
              <a:rPr lang="en-US" sz="2000" dirty="0" err="1" smtClean="0"/>
              <a:t>Infographic</a:t>
            </a:r>
            <a:r>
              <a:rPr lang="en-US" sz="2000" dirty="0" smtClean="0"/>
              <a:t> on the right.</a:t>
            </a:r>
            <a:r>
              <a:rPr lang="en-US" sz="2000" i="1" dirty="0" smtClean="0"/>
              <a:t/>
            </a:r>
            <a:br>
              <a:rPr lang="en-US" sz="2000" i="1" dirty="0" smtClean="0"/>
            </a:br>
            <a:endParaRPr lang="en-US" sz="2000" i="1" dirty="0"/>
          </a:p>
          <a:p>
            <a:pPr marL="0" indent="-274320" eaLnBrk="1" fontAlgn="auto" hangingPunct="1">
              <a:lnSpc>
                <a:spcPct val="90000"/>
              </a:lnSpc>
              <a:spcBef>
                <a:spcPts val="0"/>
              </a:spcBef>
              <a:spcAft>
                <a:spcPts val="0"/>
              </a:spcAft>
              <a:buFontTx/>
              <a:buNone/>
              <a:defRPr/>
            </a:pPr>
            <a:r>
              <a:rPr lang="en-US" sz="2000" dirty="0" smtClean="0"/>
              <a:t>In this Slam Dunk you will </a:t>
            </a:r>
            <a:r>
              <a:rPr lang="en-US" sz="2000" b="1" dirty="0" smtClean="0"/>
              <a:t>explore the role that digital media plays in your own life </a:t>
            </a:r>
            <a:r>
              <a:rPr lang="en-US" sz="2000" dirty="0" smtClean="0"/>
              <a:t>and</a:t>
            </a:r>
            <a:r>
              <a:rPr lang="en-US" sz="2000" b="1" dirty="0" smtClean="0"/>
              <a:t> analyze the  positive and negative aspects of digital media for individuals, relationships and society. </a:t>
            </a:r>
            <a:r>
              <a:rPr lang="en-US" sz="2000" dirty="0" smtClean="0"/>
              <a:t>This brief research will help you to understand the role of </a:t>
            </a:r>
            <a:r>
              <a:rPr lang="en-US" sz="2000" b="1" dirty="0" smtClean="0">
                <a:hlinkClick r:id="rId5"/>
              </a:rPr>
              <a:t>ethics</a:t>
            </a:r>
            <a:r>
              <a:rPr lang="en-US" sz="2000" dirty="0" smtClean="0"/>
              <a:t> and </a:t>
            </a:r>
            <a:r>
              <a:rPr lang="en-US" sz="2000" b="1" dirty="0" smtClean="0">
                <a:hlinkClick r:id="rId6"/>
              </a:rPr>
              <a:t>digital citizenship</a:t>
            </a:r>
            <a:r>
              <a:rPr lang="en-US" sz="2000" b="1" dirty="0" smtClean="0"/>
              <a:t> </a:t>
            </a:r>
            <a:r>
              <a:rPr lang="en-US" sz="2000" dirty="0" smtClean="0"/>
              <a:t>in your own life and in the lives of other teens, and to answer the Essential Question: </a:t>
            </a:r>
            <a:endParaRPr lang="en-US" sz="2000" b="1" dirty="0">
              <a:solidFill>
                <a:srgbClr val="D05400"/>
              </a:solidFill>
            </a:endParaRPr>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7"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3</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0621962" y="25950"/>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36" name="Rectangle 35"/>
          <p:cNvSpPr/>
          <p:nvPr/>
        </p:nvSpPr>
        <p:spPr>
          <a:xfrm>
            <a:off x="258762" y="5791200"/>
            <a:ext cx="8686800" cy="523220"/>
          </a:xfrm>
          <a:prstGeom prst="rect">
            <a:avLst/>
          </a:prstGeom>
          <a:solidFill>
            <a:schemeClr val="accent6">
              <a:lumMod val="75000"/>
            </a:schemeClr>
          </a:solidFill>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2800" dirty="0"/>
              <a:t>How </a:t>
            </a:r>
            <a:r>
              <a:rPr lang="en-US" sz="2800" dirty="0" smtClean="0"/>
              <a:t>can we practice ethical behavior in our digital lives?</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Leading an Ethical Digital Life</a:t>
            </a:r>
            <a:endParaRPr lang="en-US" sz="36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20" name="TextBox 19"/>
          <p:cNvSpPr txBox="1"/>
          <p:nvPr/>
        </p:nvSpPr>
        <p:spPr>
          <a:xfrm>
            <a:off x="3916362" y="6519446"/>
            <a:ext cx="8001000" cy="338554"/>
          </a:xfrm>
          <a:prstGeom prst="rect">
            <a:avLst/>
          </a:prstGeom>
          <a:noFill/>
        </p:spPr>
        <p:txBody>
          <a:bodyPr wrap="square" rtlCol="0">
            <a:spAutoFit/>
          </a:bodyPr>
          <a:lstStyle/>
          <a:p>
            <a:r>
              <a:rPr lang="en-US" sz="1600" dirty="0" smtClean="0">
                <a:latin typeface="Candara" pitchFamily="34" charset="0"/>
              </a:rPr>
              <a:t>Click on the image to see a larger view of this </a:t>
            </a:r>
            <a:r>
              <a:rPr lang="en-US" sz="1600" dirty="0" err="1" smtClean="0">
                <a:latin typeface="Candara" pitchFamily="34" charset="0"/>
              </a:rPr>
              <a:t>Infographic</a:t>
            </a:r>
            <a:r>
              <a:rPr lang="en-US" sz="1600" dirty="0" smtClean="0">
                <a:latin typeface="Candara" pitchFamily="34" charset="0"/>
              </a:rPr>
              <a:t> for parents  by Microsoft Office.</a:t>
            </a:r>
            <a:endParaRPr lang="en-US" sz="16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3810000" cy="533400"/>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2. Information Sources</a:t>
            </a:r>
          </a:p>
        </p:txBody>
      </p:sp>
      <p:sp>
        <p:nvSpPr>
          <p:cNvPr id="4099" name="Rectangle 4"/>
          <p:cNvSpPr>
            <a:spLocks noGrp="1" noChangeArrowheads="1"/>
          </p:cNvSpPr>
          <p:nvPr>
            <p:ph type="body" sz="half" idx="1"/>
          </p:nvPr>
        </p:nvSpPr>
        <p:spPr>
          <a:xfrm>
            <a:off x="258762" y="838200"/>
            <a:ext cx="5973762" cy="5867400"/>
          </a:xfrm>
          <a:solidFill>
            <a:schemeClr val="bg2"/>
          </a:solidFill>
        </p:spPr>
        <p:txBody>
          <a:bodyPr/>
          <a:lstStyle/>
          <a:p>
            <a:pPr marL="0" indent="0">
              <a:lnSpc>
                <a:spcPct val="80000"/>
              </a:lnSpc>
              <a:buFontTx/>
              <a:buNone/>
            </a:pPr>
            <a:r>
              <a:rPr lang="en-US" sz="2000" dirty="0" smtClean="0"/>
              <a:t>Use these sources and other reliable sources you find to gather information about digital life and ethics, including:</a:t>
            </a:r>
          </a:p>
          <a:p>
            <a:pPr marL="274320" indent="0">
              <a:lnSpc>
                <a:spcPct val="80000"/>
              </a:lnSpc>
            </a:pPr>
            <a:r>
              <a:rPr lang="en-US" sz="2000" dirty="0" smtClean="0"/>
              <a:t> Some </a:t>
            </a:r>
            <a:r>
              <a:rPr lang="en-US" sz="2000" b="1" dirty="0" smtClean="0"/>
              <a:t>upsides</a:t>
            </a:r>
            <a:r>
              <a:rPr lang="en-US" sz="2000" dirty="0" smtClean="0"/>
              <a:t> (positive aspects or benefits) and </a:t>
            </a:r>
            <a:r>
              <a:rPr lang="en-US" sz="2000" b="1" dirty="0" smtClean="0"/>
              <a:t>downsides </a:t>
            </a:r>
            <a:r>
              <a:rPr lang="en-US" sz="2000" dirty="0" smtClean="0"/>
              <a:t>(negative aspects or problems) of digital media and living in a connected culture for individuals, relationships and society.</a:t>
            </a:r>
          </a:p>
          <a:p>
            <a:pPr marL="274320" indent="0">
              <a:lnSpc>
                <a:spcPct val="80000"/>
              </a:lnSpc>
            </a:pPr>
            <a:r>
              <a:rPr lang="en-US" sz="2000" dirty="0" smtClean="0"/>
              <a:t>  Examples of </a:t>
            </a:r>
            <a:r>
              <a:rPr lang="en-US" sz="2000" b="1" dirty="0" smtClean="0"/>
              <a:t>ethical</a:t>
            </a:r>
            <a:r>
              <a:rPr lang="en-US" sz="2000" dirty="0" smtClean="0"/>
              <a:t> and </a:t>
            </a:r>
            <a:r>
              <a:rPr lang="en-US" sz="2000" b="1" dirty="0" smtClean="0"/>
              <a:t>unethical</a:t>
            </a:r>
            <a:r>
              <a:rPr lang="en-US" sz="2000" dirty="0" smtClean="0"/>
              <a:t> behavior</a:t>
            </a:r>
            <a:br>
              <a:rPr lang="en-US" sz="2000" dirty="0" smtClean="0"/>
            </a:br>
            <a:r>
              <a:rPr lang="en-US" sz="2000" dirty="0" smtClean="0"/>
              <a:t>in the digital world.</a:t>
            </a:r>
          </a:p>
          <a:p>
            <a:pPr marL="0" indent="-457200">
              <a:lnSpc>
                <a:spcPct val="80000"/>
              </a:lnSpc>
              <a:buNone/>
            </a:pPr>
            <a:r>
              <a:rPr lang="en-US" sz="2000" dirty="0" smtClean="0"/>
              <a:t/>
            </a:r>
            <a:br>
              <a:rPr lang="en-US" sz="2000" dirty="0" smtClean="0"/>
            </a:br>
            <a:r>
              <a:rPr lang="en-US" sz="2000" dirty="0" smtClean="0"/>
              <a:t>Use this </a:t>
            </a:r>
            <a:r>
              <a:rPr lang="en-US" sz="2000" dirty="0" smtClean="0">
                <a:hlinkClick r:id="rId2" action="ppaction://hlinkfile"/>
              </a:rPr>
              <a:t>chart</a:t>
            </a:r>
            <a:r>
              <a:rPr lang="en-US" sz="2000" dirty="0" smtClean="0"/>
              <a:t> to make a note of main ideas, important details, and key terms/definitions.</a:t>
            </a:r>
          </a:p>
          <a:p>
            <a:pPr marL="274320" indent="457200">
              <a:lnSpc>
                <a:spcPct val="90000"/>
              </a:lnSpc>
              <a:buNone/>
            </a:pPr>
            <a:r>
              <a:rPr lang="en-US" sz="2000" dirty="0" smtClean="0">
                <a:hlinkClick r:id="rId3"/>
              </a:rPr>
              <a:t>The Definition of Digital Citizenship</a:t>
            </a:r>
            <a:endParaRPr lang="en-US" sz="2000" dirty="0" smtClean="0">
              <a:hlinkClick r:id="rId4"/>
            </a:endParaRPr>
          </a:p>
          <a:p>
            <a:pPr marL="274320" indent="457200">
              <a:lnSpc>
                <a:spcPct val="90000"/>
              </a:lnSpc>
              <a:buNone/>
            </a:pPr>
            <a:r>
              <a:rPr lang="en-US" sz="2000" dirty="0" smtClean="0">
                <a:hlinkClick r:id="rId4"/>
              </a:rPr>
              <a:t>What is CyberEthics?</a:t>
            </a:r>
            <a:endParaRPr lang="en-US" sz="2000" dirty="0" smtClean="0"/>
          </a:p>
          <a:p>
            <a:pPr marL="274320" indent="457200">
              <a:lnSpc>
                <a:spcPct val="90000"/>
              </a:lnSpc>
              <a:buNone/>
            </a:pPr>
            <a:r>
              <a:rPr lang="en-US" sz="2000" dirty="0" smtClean="0">
                <a:hlinkClick r:id="rId5"/>
              </a:rPr>
              <a:t>What is Cyber Crime?</a:t>
            </a:r>
            <a:endParaRPr lang="en-US" sz="2000" dirty="0" smtClean="0"/>
          </a:p>
          <a:p>
            <a:pPr marL="274320" indent="457200">
              <a:lnSpc>
                <a:spcPct val="90000"/>
              </a:lnSpc>
              <a:buNone/>
            </a:pPr>
            <a:r>
              <a:rPr lang="en-US" sz="2000" dirty="0" smtClean="0">
                <a:hlinkClick r:id="rId6"/>
              </a:rPr>
              <a:t>Practice </a:t>
            </a:r>
            <a:r>
              <a:rPr lang="en-US" sz="2000" dirty="0" err="1" smtClean="0">
                <a:hlinkClick r:id="rId6"/>
              </a:rPr>
              <a:t>Cyberethics</a:t>
            </a:r>
            <a:endParaRPr lang="en-US" sz="2000" dirty="0" smtClean="0"/>
          </a:p>
          <a:p>
            <a:pPr marL="274320" indent="457200">
              <a:lnSpc>
                <a:spcPct val="90000"/>
              </a:lnSpc>
              <a:buNone/>
            </a:pPr>
            <a:r>
              <a:rPr lang="en-US" sz="2000" dirty="0" smtClean="0">
                <a:hlinkClick r:id="rId7"/>
              </a:rPr>
              <a:t>10 Commandments of Computer Ethics</a:t>
            </a:r>
            <a:endParaRPr lang="en-US" sz="2000" dirty="0"/>
          </a:p>
          <a:p>
            <a:pPr marL="274320" indent="457200">
              <a:lnSpc>
                <a:spcPct val="90000"/>
              </a:lnSpc>
              <a:buNone/>
            </a:pPr>
            <a:r>
              <a:rPr lang="en-US" sz="2000" dirty="0" smtClean="0">
                <a:hlinkClick r:id="rId8" action="ppaction://hlinkfile"/>
              </a:rPr>
              <a:t>GCPS Technology Acceptable </a:t>
            </a:r>
            <a:r>
              <a:rPr lang="en-US" sz="2000" smtClean="0">
                <a:hlinkClick r:id="rId8" action="ppaction://hlinkfile"/>
              </a:rPr>
              <a:t>Use Policy</a:t>
            </a:r>
            <a:endParaRPr lang="en-US" sz="2000" dirty="0" smtClean="0"/>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0"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1" action="ppaction://hlinksldjump"/>
              </a:rPr>
              <a:t>3</a:t>
            </a:r>
            <a:endParaRPr lang="en-US" sz="2000" b="1" dirty="0">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0621962" y="24881"/>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pic>
        <p:nvPicPr>
          <p:cNvPr id="14" name="Picture 2">
            <a:hlinkClick r:id="rId14"/>
          </p:cNvPr>
          <p:cNvPicPr>
            <a:picLocks noChangeAspect="1" noChangeArrowheads="1"/>
          </p:cNvPicPr>
          <p:nvPr/>
        </p:nvPicPr>
        <p:blipFill>
          <a:blip r:embed="rId15" cstate="print"/>
          <a:srcRect/>
          <a:stretch>
            <a:fillRect/>
          </a:stretch>
        </p:blipFill>
        <p:spPr bwMode="auto">
          <a:xfrm>
            <a:off x="6354762" y="1447800"/>
            <a:ext cx="5566088" cy="3258006"/>
          </a:xfrm>
          <a:prstGeom prst="rect">
            <a:avLst/>
          </a:prstGeom>
          <a:noFill/>
          <a:ln w="9525">
            <a:noFill/>
            <a:miter lim="800000"/>
            <a:headEnd/>
            <a:tailEnd/>
          </a:ln>
        </p:spPr>
      </p:pic>
      <p:sp>
        <p:nvSpPr>
          <p:cNvPr id="15" name="TextBox 14"/>
          <p:cNvSpPr txBox="1"/>
          <p:nvPr/>
        </p:nvSpPr>
        <p:spPr>
          <a:xfrm>
            <a:off x="6384925" y="4800600"/>
            <a:ext cx="5867400" cy="646331"/>
          </a:xfrm>
          <a:prstGeom prst="rect">
            <a:avLst/>
          </a:prstGeom>
          <a:noFill/>
        </p:spPr>
        <p:txBody>
          <a:bodyPr wrap="square" rtlCol="0">
            <a:spAutoFit/>
          </a:bodyPr>
          <a:lstStyle/>
          <a:p>
            <a:r>
              <a:rPr lang="en-US" dirty="0" smtClean="0">
                <a:latin typeface="Candara" pitchFamily="34" charset="0"/>
              </a:rPr>
              <a:t>In this video, teens of all ages discuss the benefits and disadvantages of the Internet.  </a:t>
            </a:r>
            <a:r>
              <a:rPr lang="en-US" sz="1400" dirty="0" smtClean="0">
                <a:latin typeface="Candara" pitchFamily="34" charset="0"/>
              </a:rPr>
              <a:t>Source: Common Sense Media</a:t>
            </a:r>
            <a:endParaRPr lang="en-US" sz="14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Activities</a:t>
            </a:r>
            <a:endParaRPr sz="2800" dirty="0">
              <a:solidFill>
                <a:schemeClr val="tx2">
                  <a:shade val="85000"/>
                  <a:satMod val="150000"/>
                </a:schemeClr>
              </a:solidFill>
            </a:endParaRPr>
          </a:p>
        </p:txBody>
      </p:sp>
      <p:sp>
        <p:nvSpPr>
          <p:cNvPr id="5123" name="Text Placeholder 15"/>
          <p:cNvSpPr>
            <a:spLocks noGrp="1"/>
          </p:cNvSpPr>
          <p:nvPr>
            <p:ph type="body" sz="half" idx="1"/>
          </p:nvPr>
        </p:nvSpPr>
        <p:spPr>
          <a:xfrm>
            <a:off x="258762" y="838200"/>
            <a:ext cx="6096000" cy="6019800"/>
          </a:xfrm>
        </p:spPr>
        <p:txBody>
          <a:bodyPr/>
          <a:lstStyle/>
          <a:p>
            <a:pPr>
              <a:lnSpc>
                <a:spcPct val="80000"/>
              </a:lnSpc>
              <a:buNone/>
            </a:pPr>
            <a:r>
              <a:rPr lang="en-US" sz="2200" dirty="0" smtClean="0"/>
              <a:t>Take this </a:t>
            </a:r>
            <a:r>
              <a:rPr lang="en-US" sz="2200" b="1" dirty="0" smtClean="0">
                <a:hlinkClick r:id="rId2"/>
              </a:rPr>
              <a:t>QUIZ</a:t>
            </a:r>
            <a:r>
              <a:rPr lang="en-US" sz="2200" dirty="0" smtClean="0"/>
              <a:t> to see how much you know about the digital lives of teens  as a group. Use the Answer Key to check your answers. Discuss with a partner or small group which answers surprised you the most, and which answers were the closest to or farthest from your own experiences with digital media.</a:t>
            </a:r>
          </a:p>
          <a:p>
            <a:pPr>
              <a:lnSpc>
                <a:spcPct val="80000"/>
              </a:lnSpc>
              <a:buFontTx/>
              <a:buNone/>
            </a:pPr>
            <a:endParaRPr lang="en-US" sz="2200" dirty="0" smtClean="0"/>
          </a:p>
          <a:p>
            <a:pPr>
              <a:lnSpc>
                <a:spcPct val="80000"/>
              </a:lnSpc>
              <a:buFontTx/>
              <a:buNone/>
            </a:pPr>
            <a:r>
              <a:rPr lang="en-US" sz="2200" dirty="0" smtClean="0"/>
              <a:t>Discuss how the information presented in the </a:t>
            </a:r>
            <a:r>
              <a:rPr lang="en-US" sz="2200" b="1" dirty="0" err="1" smtClean="0"/>
              <a:t>Infographics</a:t>
            </a:r>
            <a:r>
              <a:rPr lang="en-US" sz="2200" b="1" dirty="0" smtClean="0"/>
              <a:t> </a:t>
            </a:r>
            <a:r>
              <a:rPr lang="en-US" sz="2200" dirty="0" smtClean="0"/>
              <a:t>on the right and on Slide 1 compares to your own digital life. </a:t>
            </a:r>
          </a:p>
          <a:p>
            <a:pPr>
              <a:lnSpc>
                <a:spcPct val="80000"/>
              </a:lnSpc>
              <a:buNone/>
            </a:pPr>
            <a:endParaRPr lang="en-US" sz="2200" dirty="0" smtClean="0"/>
          </a:p>
          <a:p>
            <a:pPr>
              <a:lnSpc>
                <a:spcPct val="80000"/>
              </a:lnSpc>
              <a:buNone/>
            </a:pPr>
            <a:r>
              <a:rPr lang="en-US" sz="2200" dirty="0" smtClean="0"/>
              <a:t>Use the notes from your brief research on Slide 2 to discuss with your classmates:</a:t>
            </a:r>
          </a:p>
          <a:p>
            <a:pPr marL="274320" indent="0">
              <a:lnSpc>
                <a:spcPct val="80000"/>
              </a:lnSpc>
            </a:pPr>
            <a:r>
              <a:rPr lang="en-US" sz="2200" b="1" dirty="0" smtClean="0"/>
              <a:t>  </a:t>
            </a:r>
            <a:r>
              <a:rPr lang="en-US" sz="2200" dirty="0" smtClean="0"/>
              <a:t>Some </a:t>
            </a:r>
            <a:r>
              <a:rPr lang="en-US" sz="2200" b="1" dirty="0" smtClean="0"/>
              <a:t>upsides</a:t>
            </a:r>
            <a:r>
              <a:rPr lang="en-US" sz="2200" dirty="0" smtClean="0"/>
              <a:t> (positive aspects or benefits) and </a:t>
            </a:r>
            <a:r>
              <a:rPr lang="en-US" sz="2200" b="1" dirty="0" smtClean="0"/>
              <a:t>downsides </a:t>
            </a:r>
            <a:r>
              <a:rPr lang="en-US" sz="2200" dirty="0" smtClean="0"/>
              <a:t>(negative aspects or problems) of digital media and living in a connected culture for individuals, relationships and society.</a:t>
            </a:r>
          </a:p>
          <a:p>
            <a:pPr marL="274320" indent="0">
              <a:lnSpc>
                <a:spcPct val="80000"/>
              </a:lnSpc>
            </a:pPr>
            <a:r>
              <a:rPr lang="en-US" sz="2200" dirty="0" smtClean="0"/>
              <a:t>  Examples of </a:t>
            </a:r>
            <a:r>
              <a:rPr lang="en-US" sz="2200" b="1" dirty="0" smtClean="0"/>
              <a:t>ethical</a:t>
            </a:r>
            <a:r>
              <a:rPr lang="en-US" sz="2200" dirty="0" smtClean="0"/>
              <a:t> and </a:t>
            </a:r>
            <a:r>
              <a:rPr lang="en-US" sz="2200" b="1" dirty="0" smtClean="0"/>
              <a:t>unethical</a:t>
            </a:r>
            <a:r>
              <a:rPr lang="en-US" sz="2200" dirty="0" smtClean="0"/>
              <a:t> behavior in the digital world.</a:t>
            </a:r>
          </a:p>
        </p:txBody>
      </p:sp>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5" action="ppaction://hlinksldjump"/>
              </a:rPr>
              <a:t>3</a:t>
            </a:r>
            <a:endParaRPr lang="en-US" sz="2000" b="1">
              <a:effectLst>
                <a:outerShdw blurRad="38100" dist="38100" dir="2700000" algn="tl">
                  <a:srgbClr val="FFFFFF"/>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0621962" y="25950"/>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pic>
        <p:nvPicPr>
          <p:cNvPr id="13" name="Picture 12"/>
          <p:cNvPicPr>
            <a:picLocks noChangeAspect="1"/>
          </p:cNvPicPr>
          <p:nvPr/>
        </p:nvPicPr>
        <p:blipFill>
          <a:blip r:embed="rId8" cstate="print"/>
          <a:stretch>
            <a:fillRect/>
          </a:stretch>
        </p:blipFill>
        <p:spPr>
          <a:xfrm>
            <a:off x="6461927" y="1524000"/>
            <a:ext cx="5790398" cy="4125658"/>
          </a:xfrm>
          <a:prstGeom prst="rect">
            <a:avLst/>
          </a:prstGeom>
        </p:spPr>
      </p:pic>
      <p:sp>
        <p:nvSpPr>
          <p:cNvPr id="14" name="TextBox 13"/>
          <p:cNvSpPr txBox="1"/>
          <p:nvPr/>
        </p:nvSpPr>
        <p:spPr>
          <a:xfrm>
            <a:off x="10088562" y="5715000"/>
            <a:ext cx="1981200" cy="276999"/>
          </a:xfrm>
          <a:prstGeom prst="rect">
            <a:avLst/>
          </a:prstGeom>
          <a:noFill/>
        </p:spPr>
        <p:txBody>
          <a:bodyPr wrap="square" rtlCol="0">
            <a:spAutoFit/>
          </a:bodyPr>
          <a:lstStyle/>
          <a:p>
            <a:r>
              <a:rPr lang="en-US" sz="1200" dirty="0" smtClean="0">
                <a:latin typeface="Candara" pitchFamily="34" charset="0"/>
              </a:rPr>
              <a:t>Image Source:  Statista.com</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886200" cy="609600"/>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Activities</a:t>
            </a:r>
            <a:endParaRPr sz="2800" dirty="0">
              <a:solidFill>
                <a:schemeClr val="tx2">
                  <a:shade val="85000"/>
                  <a:satMod val="150000"/>
                </a:schemeClr>
              </a:solidFill>
            </a:endParaRPr>
          </a:p>
        </p:txBody>
      </p:sp>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3</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7"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0621962" y="25950"/>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20" name="Text Placeholder 19"/>
          <p:cNvSpPr txBox="1">
            <a:spLocks noGrp="1"/>
          </p:cNvSpPr>
          <p:nvPr>
            <p:ph type="body" sz="half" idx="1"/>
          </p:nvPr>
        </p:nvSpPr>
        <p:spPr>
          <a:xfrm>
            <a:off x="411162" y="838200"/>
            <a:ext cx="11429999" cy="5995487"/>
          </a:xfrm>
          <a:prstGeom prst="rect">
            <a:avLst/>
          </a:prstGeom>
          <a:solidFill>
            <a:schemeClr val="accent6">
              <a:lumMod val="20000"/>
              <a:lumOff val="80000"/>
            </a:schemeClr>
          </a:solidFill>
        </p:spPr>
        <p:txBody>
          <a:bodyPr wrap="square" rtlCol="0">
            <a:spAutoFit/>
          </a:bodyPr>
          <a:lstStyle/>
          <a:p>
            <a:pPr>
              <a:buNone/>
            </a:pPr>
            <a:r>
              <a:rPr lang="en-US" sz="1800" dirty="0" smtClean="0"/>
              <a:t>1.  </a:t>
            </a:r>
            <a:r>
              <a:rPr lang="en-US" sz="1800" b="1" dirty="0" smtClean="0"/>
              <a:t>Use your new knowledge to </a:t>
            </a:r>
            <a:r>
              <a:rPr lang="en-US" sz="1800" b="1" dirty="0" smtClean="0">
                <a:hlinkClick r:id="rId8"/>
              </a:rPr>
              <a:t>show what you know</a:t>
            </a:r>
            <a:r>
              <a:rPr lang="en-US" sz="1800" b="1" dirty="0" smtClean="0"/>
              <a:t> about digital media and living in a connected culture.</a:t>
            </a:r>
            <a:endParaRPr lang="en-US" sz="1800" dirty="0" smtClean="0"/>
          </a:p>
          <a:p>
            <a:pPr marL="0" indent="0">
              <a:buNone/>
            </a:pPr>
            <a:r>
              <a:rPr lang="en-US" sz="1800" dirty="0" smtClean="0"/>
              <a:t>2.  </a:t>
            </a:r>
            <a:r>
              <a:rPr lang="en-US" sz="1800" b="1" dirty="0" smtClean="0"/>
              <a:t>Contribute one example each of </a:t>
            </a:r>
            <a:r>
              <a:rPr lang="en-US" sz="1800" b="1" i="1" dirty="0" smtClean="0"/>
              <a:t>ethical</a:t>
            </a:r>
            <a:r>
              <a:rPr lang="en-US" sz="1800" b="1" dirty="0" smtClean="0"/>
              <a:t> and </a:t>
            </a:r>
            <a:r>
              <a:rPr lang="en-US" sz="1800" b="1" i="1" dirty="0" smtClean="0"/>
              <a:t>unethical</a:t>
            </a:r>
            <a:r>
              <a:rPr lang="en-US" sz="1800" b="1" dirty="0" smtClean="0"/>
              <a:t> behavior in the digital world </a:t>
            </a:r>
            <a:r>
              <a:rPr lang="en-US" sz="1800" dirty="0" smtClean="0"/>
              <a:t>to create a class list, which could be displayed as poster in your school or posted on the school Website.</a:t>
            </a:r>
            <a:br>
              <a:rPr lang="en-US" sz="1800" dirty="0" smtClean="0"/>
            </a:br>
            <a:r>
              <a:rPr lang="en-US" sz="1800" dirty="0" smtClean="0"/>
              <a:t>3. </a:t>
            </a:r>
            <a:r>
              <a:rPr lang="en-US" sz="1800" b="1" dirty="0" smtClean="0"/>
              <a:t> Create a simile to express the role digital media plays in your life. </a:t>
            </a:r>
            <a:br>
              <a:rPr lang="en-US" sz="1800" b="1" dirty="0" smtClean="0"/>
            </a:br>
            <a:r>
              <a:rPr lang="en-US" sz="1800" b="1" dirty="0" smtClean="0"/>
              <a:t>      </a:t>
            </a:r>
            <a:r>
              <a:rPr lang="en-US" sz="1800" dirty="0" smtClean="0"/>
              <a:t>First, reflect on these questions to jot down some brief responses in preparation for writing your simile: </a:t>
            </a:r>
          </a:p>
          <a:p>
            <a:pPr indent="0"/>
            <a:r>
              <a:rPr lang="en-US" sz="1800" dirty="0" smtClean="0"/>
              <a:t>  </a:t>
            </a:r>
            <a:r>
              <a:rPr lang="en-US" sz="1600" dirty="0" smtClean="0"/>
              <a:t>How big a role do digital media (Internet, texting, video games) play in your life (a little, some, a lot)?</a:t>
            </a:r>
          </a:p>
          <a:p>
            <a:pPr indent="0"/>
            <a:r>
              <a:rPr lang="en-US" sz="1600" dirty="0" smtClean="0"/>
              <a:t>  What are your favorite and least-favorite things to do with digital media?</a:t>
            </a:r>
          </a:p>
          <a:p>
            <a:pPr indent="0"/>
            <a:r>
              <a:rPr lang="en-US" sz="1600" dirty="0" smtClean="0"/>
              <a:t>  Do you connect with others or create things with digital media?</a:t>
            </a:r>
          </a:p>
          <a:p>
            <a:pPr indent="0"/>
            <a:r>
              <a:rPr lang="en-US" sz="1600" dirty="0" smtClean="0"/>
              <a:t>  What are the “upsides” and “downsides” (positive and negative aspects) of having digital media in your life?</a:t>
            </a:r>
          </a:p>
          <a:p>
            <a:pPr>
              <a:buNone/>
            </a:pPr>
            <a:r>
              <a:rPr lang="en-US" sz="1800" b="1" dirty="0" smtClean="0"/>
              <a:t>Create your simile by completing one of the following statements in a way that captures and conveys the role of digital media in your life. Then share your simile with  your classmates.</a:t>
            </a:r>
          </a:p>
          <a:p>
            <a:pPr marL="469900" lvl="2" indent="0"/>
            <a:r>
              <a:rPr lang="en-US" sz="1600" dirty="0" smtClean="0"/>
              <a:t>  My digital life is like a ____________________, because ___________________________________.</a:t>
            </a:r>
          </a:p>
          <a:p>
            <a:pPr marL="469900" lvl="2" indent="0"/>
            <a:r>
              <a:rPr lang="en-US" sz="1600" dirty="0" smtClean="0"/>
              <a:t>  My digital life is as ______________________as a ________________, because ________________.</a:t>
            </a:r>
          </a:p>
          <a:p>
            <a:pPr>
              <a:buNone/>
            </a:pPr>
            <a:r>
              <a:rPr lang="en-US" sz="1800" b="1" dirty="0" smtClean="0"/>
              <a:t>Sample similes:</a:t>
            </a:r>
          </a:p>
          <a:p>
            <a:pPr marL="0" indent="0"/>
            <a:r>
              <a:rPr lang="en-US" sz="1600" dirty="0" smtClean="0"/>
              <a:t>  My digital life is like a window onto the world, because it allows me to see all kinds of new things and imagine other possibilities.</a:t>
            </a:r>
          </a:p>
          <a:p>
            <a:pPr marL="0" indent="0"/>
            <a:r>
              <a:rPr lang="en-US" sz="1600" dirty="0" smtClean="0"/>
              <a:t>  My digital life is like a party where I meet a lot of different people, because it feels loud, out of control, and yet fun.</a:t>
            </a:r>
          </a:p>
          <a:p>
            <a:pPr marL="0" indent="0"/>
            <a:r>
              <a:rPr lang="en-US" sz="1600" dirty="0" smtClean="0"/>
              <a:t>  My digital life is as tempting as junk food, because I don’t always know when to say no.</a:t>
            </a:r>
          </a:p>
          <a:p>
            <a:pPr marL="0" indent="0">
              <a:buNone/>
            </a:pPr>
            <a:r>
              <a:rPr lang="en-US" sz="1800" b="1" dirty="0" smtClean="0"/>
              <a:t>Optional:  </a:t>
            </a:r>
            <a:br>
              <a:rPr lang="en-US" sz="1800" b="1" dirty="0" smtClean="0"/>
            </a:br>
            <a:r>
              <a:rPr lang="en-US" sz="1600" dirty="0" smtClean="0"/>
              <a:t>Make a collage illustrating your simile using words and images you draw yourself, cut from magazines, create using a digital drawing tool, or copyright-friendly images found online. You could also animate your simile using a digital tool like </a:t>
            </a:r>
            <a:r>
              <a:rPr lang="en-US" sz="1600" dirty="0" smtClean="0">
                <a:hlinkClick r:id="rId9"/>
              </a:rPr>
              <a:t>Pencil</a:t>
            </a:r>
            <a:r>
              <a:rPr lang="en-US" sz="1600" dirty="0" smtClean="0"/>
              <a:t> or </a:t>
            </a:r>
            <a:r>
              <a:rPr lang="en-US" sz="1600" dirty="0" err="1" smtClean="0">
                <a:hlinkClick r:id="rId10"/>
              </a:rPr>
              <a:t>Animoto</a:t>
            </a:r>
            <a:r>
              <a:rPr lang="en-US" sz="1600" dirty="0" smtClean="0"/>
              <a: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lang="en-US" sz="2800" dirty="0"/>
              <a:t>5</a:t>
            </a:r>
            <a:r>
              <a:rPr sz="2800" dirty="0" smtClean="0"/>
              <a:t>. Teacher Support Materials</a:t>
            </a:r>
          </a:p>
        </p:txBody>
      </p:sp>
      <p:sp>
        <p:nvSpPr>
          <p:cNvPr id="8196" name="Rectangle 4"/>
          <p:cNvSpPr>
            <a:spLocks noGrp="1" noChangeArrowheads="1"/>
          </p:cNvSpPr>
          <p:nvPr>
            <p:ph sz="half" idx="2"/>
          </p:nvPr>
        </p:nvSpPr>
        <p:spPr>
          <a:xfrm>
            <a:off x="7497762" y="762000"/>
            <a:ext cx="4572001" cy="5257800"/>
          </a:xfrm>
        </p:spPr>
        <p:txBody>
          <a:bodyPr/>
          <a:lstStyle/>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Time Frame</a:t>
            </a:r>
            <a:r>
              <a:rPr lang="en-US" sz="1400" dirty="0" smtClean="0"/>
              <a:t>: 1-2 class periods</a:t>
            </a:r>
          </a:p>
          <a:p>
            <a:pPr marL="345189" indent="-345189" eaLnBrk="1" fontAlgn="auto" hangingPunct="1">
              <a:lnSpc>
                <a:spcPct val="90000"/>
              </a:lnSpc>
              <a:spcAft>
                <a:spcPts val="0"/>
              </a:spcAft>
              <a:buClr>
                <a:schemeClr val="accent3"/>
              </a:buClr>
              <a:buFont typeface="Wingdings 2" pitchFamily="18" charset="2"/>
              <a:buNone/>
              <a:defRPr/>
            </a:pPr>
            <a:endParaRPr lang="en-US" sz="14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Differentiation strategies for this lesson: </a:t>
            </a:r>
          </a:p>
          <a:p>
            <a:pPr marL="345189" indent="-345189" eaLnBrk="1" fontAlgn="auto" hangingPunct="1">
              <a:lnSpc>
                <a:spcPct val="90000"/>
              </a:lnSpc>
              <a:spcAft>
                <a:spcPts val="0"/>
              </a:spcAft>
              <a:buClrTx/>
              <a:defRPr/>
            </a:pPr>
            <a:r>
              <a:rPr lang="en-US" sz="1400" dirty="0" smtClean="0"/>
              <a:t>Direct students to use learning tools included in our </a:t>
            </a:r>
            <a:r>
              <a:rPr lang="en-US" sz="1400" dirty="0" smtClean="0"/>
              <a:t>GCPS</a:t>
            </a:r>
            <a:r>
              <a:rPr lang="en-US" sz="1400" dirty="0" smtClean="0"/>
              <a:t>-licensed databases, such as:  audio read-aloud, labeled reading levels/</a:t>
            </a:r>
            <a:r>
              <a:rPr lang="en-US" sz="1400" dirty="0" err="1" smtClean="0"/>
              <a:t>Lexiles</a:t>
            </a:r>
            <a:r>
              <a:rPr lang="en-US" sz="1400" dirty="0" smtClean="0"/>
              <a:t>, and embedded dictionaries.</a:t>
            </a:r>
          </a:p>
          <a:p>
            <a:pPr marL="345189" indent="-345189" eaLnBrk="1" fontAlgn="auto" hangingPunct="1">
              <a:lnSpc>
                <a:spcPct val="90000"/>
              </a:lnSpc>
              <a:spcAft>
                <a:spcPts val="0"/>
              </a:spcAft>
              <a:buClrTx/>
              <a:defRPr/>
            </a:pPr>
            <a:r>
              <a:rPr lang="en-US" sz="1400" dirty="0" smtClean="0"/>
              <a:t>Multiple media formats enable all learners to be engaged.</a:t>
            </a:r>
          </a:p>
          <a:p>
            <a:pPr marL="345189" indent="-345189" eaLnBrk="1" fontAlgn="auto" hangingPunct="1">
              <a:lnSpc>
                <a:spcPct val="90000"/>
              </a:lnSpc>
              <a:spcAft>
                <a:spcPts val="0"/>
              </a:spcAft>
              <a:buClrTx/>
              <a:defRPr/>
            </a:pPr>
            <a:r>
              <a:rPr lang="en-US" sz="1400" dirty="0" smtClean="0"/>
              <a:t>Students can complete with a partner or small group.</a:t>
            </a:r>
          </a:p>
          <a:p>
            <a:pPr marL="0" indent="-273050" eaLnBrk="1" hangingPunct="1">
              <a:buFont typeface="Wingdings 2" pitchFamily="18" charset="2"/>
              <a:buNone/>
              <a:defRPr/>
            </a:pPr>
            <a:r>
              <a:rPr lang="en-US" sz="1400" b="1" dirty="0" smtClean="0"/>
              <a:t>Notes to the teacher:</a:t>
            </a:r>
          </a:p>
          <a:p>
            <a:pPr marL="0" indent="-273050" eaLnBrk="1" hangingPunct="1">
              <a:buClrTx/>
              <a:defRPr/>
            </a:pPr>
            <a:r>
              <a:rPr lang="en-US" sz="1400" dirty="0" smtClean="0"/>
              <a:t>Collaborate with your school library media specialist to implement this Slam Dunk lesson.</a:t>
            </a:r>
          </a:p>
          <a:p>
            <a:pPr marL="0" indent="-273050" eaLnBrk="1" hangingPunct="1">
              <a:buClrTx/>
              <a:defRPr/>
            </a:pPr>
            <a:r>
              <a:rPr lang="en-US" sz="1400" dirty="0" smtClean="0"/>
              <a:t>Consider having students post/publish their class list of examples of ethical/unethical behavior in the digital world, their similes, or other creative work they produce, with the school community or a wider audience. </a:t>
            </a:r>
          </a:p>
          <a:p>
            <a:pPr marL="0" indent="-273050" eaLnBrk="1" hangingPunct="1">
              <a:buClrTx/>
              <a:defRPr/>
            </a:pPr>
            <a:r>
              <a:rPr lang="en-US" sz="1400" dirty="0" smtClean="0"/>
              <a:t>For supplemental materials and Answer Keys, see this Common Sense Media Lesson Plan: </a:t>
            </a:r>
            <a:r>
              <a:rPr lang="en-US" sz="1400" dirty="0" smtClean="0">
                <a:hlinkClick r:id="rId3"/>
              </a:rPr>
              <a:t>Digital Life 102</a:t>
            </a:r>
            <a:r>
              <a:rPr lang="en-US" sz="1400" dirty="0" smtClean="0"/>
              <a:t> (Grades 9-12/Unit 1) , from which elements of this Slam Dunk lesson have been used or adapted.</a:t>
            </a:r>
          </a:p>
        </p:txBody>
      </p:sp>
      <p:sp>
        <p:nvSpPr>
          <p:cNvPr id="8197" name="Text Box 10"/>
          <p:cNvSpPr txBox="1">
            <a:spLocks noChangeArrowheads="1"/>
          </p:cNvSpPr>
          <p:nvPr/>
        </p:nvSpPr>
        <p:spPr bwMode="auto">
          <a:xfrm>
            <a:off x="487362" y="6139754"/>
            <a:ext cx="11125200" cy="410470"/>
          </a:xfrm>
          <a:prstGeom prst="rect">
            <a:avLst/>
          </a:prstGeom>
          <a:noFill/>
          <a:ln w="9525">
            <a:noFill/>
            <a:miter lim="800000"/>
            <a:headEnd/>
            <a:tailEnd/>
          </a:ln>
        </p:spPr>
        <p:txBody>
          <a:bodyPr wrap="square" lIns="101700" tIns="50850" rIns="101700" bIns="50850">
            <a:spAutoFit/>
          </a:bodyPr>
          <a:lstStyle/>
          <a:p>
            <a:pPr algn="ctr"/>
            <a:r>
              <a:rPr lang="en-US" sz="1000" dirty="0" smtClean="0"/>
              <a:t> </a:t>
            </a:r>
            <a:r>
              <a:rPr lang="en-US" sz="1000" dirty="0"/>
              <a:t>Last updated April 2015</a:t>
            </a:r>
          </a:p>
          <a:p>
            <a:pPr algn="ctr"/>
            <a:r>
              <a:rPr lang="en-US" sz="1000" dirty="0"/>
              <a:t>Modified, reproduced, and published with permission from GCPS-ODL. The models can be used for non-profit, educational school use only.</a:t>
            </a:r>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4"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7"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13" name="Rectangle 3"/>
          <p:cNvSpPr>
            <a:spLocks noGrp="1" noChangeArrowheads="1"/>
          </p:cNvSpPr>
          <p:nvPr>
            <p:ph sz="half" idx="1"/>
          </p:nvPr>
        </p:nvSpPr>
        <p:spPr>
          <a:xfrm>
            <a:off x="334962" y="762000"/>
            <a:ext cx="7010399" cy="5334000"/>
          </a:xfrm>
          <a:solidFill>
            <a:schemeClr val="bg2"/>
          </a:solidFill>
        </p:spPr>
        <p:txBody>
          <a:bodyPr>
            <a:noAutofit/>
          </a:bodyPr>
          <a:lstStyle/>
          <a:p>
            <a:pPr marL="0" indent="-273050" eaLnBrk="1" hangingPunct="1">
              <a:buNone/>
              <a:defRPr/>
            </a:pPr>
            <a:r>
              <a:rPr lang="en-US" sz="1400" b="1" dirty="0" smtClean="0"/>
              <a:t>Digital Citizenship: High School</a:t>
            </a:r>
            <a:endParaRPr lang="en-US" sz="1800" b="1" dirty="0" smtClean="0">
              <a:hlinkClick r:id="rId9"/>
            </a:endParaRPr>
          </a:p>
          <a:p>
            <a:pPr marL="0" indent="-273050">
              <a:buNone/>
              <a:defRPr/>
            </a:pPr>
            <a:r>
              <a:rPr lang="en-US" sz="1200" b="1" dirty="0" smtClean="0"/>
              <a:t/>
            </a:r>
            <a:br>
              <a:rPr lang="en-US" sz="1200" b="1" dirty="0" smtClean="0"/>
            </a:br>
            <a:r>
              <a:rPr lang="en-US" sz="1100" b="1" dirty="0" smtClean="0">
                <a:hlinkClick r:id="rId10"/>
              </a:rPr>
              <a:t>Maryland Technology Literacy Standards</a:t>
            </a:r>
            <a:endParaRPr lang="en-US" sz="1100" b="1" dirty="0" smtClean="0"/>
          </a:p>
          <a:p>
            <a:pPr marL="0" indent="-273050">
              <a:buNone/>
              <a:defRPr/>
            </a:pPr>
            <a:r>
              <a:rPr lang="en-US" sz="1100" dirty="0" smtClean="0"/>
              <a:t>Standard 2.0 Digital Citizenship: Demonstrate an understanding of the history of technology and its impact on society, and practice ethical, legal, and responsible use of technology to assure safety.</a:t>
            </a:r>
            <a:endParaRPr lang="en-US" sz="1100" b="1" dirty="0" smtClean="0">
              <a:hlinkClick r:id="rId11"/>
            </a:endParaRPr>
          </a:p>
          <a:p>
            <a:pPr marL="0" indent="-273050">
              <a:buNone/>
              <a:defRPr/>
            </a:pPr>
            <a:r>
              <a:rPr lang="en-US" sz="1100" b="1" dirty="0" smtClean="0">
                <a:hlinkClick r:id="rId11"/>
              </a:rPr>
              <a:t>Common Core State Standards</a:t>
            </a:r>
            <a:r>
              <a:rPr lang="en-US" sz="1100" dirty="0" smtClean="0"/>
              <a:t> </a:t>
            </a:r>
            <a:br>
              <a:rPr lang="en-US" sz="1100" dirty="0" smtClean="0"/>
            </a:br>
            <a:r>
              <a:rPr lang="en-US" sz="1100" dirty="0" smtClean="0"/>
              <a:t>Reading: 1. Read closely to determine what the text says explicitly and to make logical inferences from it; cite specific textual evidence when writing or speaking to support conclusions drawn from the text.</a:t>
            </a:r>
            <a:br>
              <a:rPr lang="en-US" sz="1100" dirty="0" smtClean="0"/>
            </a:br>
            <a:r>
              <a:rPr lang="en-US" sz="1100" dirty="0" smtClean="0"/>
              <a:t>Writing: 7. Conduct short as well as more sustained research projects based on focused questions, demonstrating understanding of the subject under investigation.</a:t>
            </a:r>
            <a:endParaRPr lang="en-US" sz="1100" b="1" dirty="0" smtClean="0"/>
          </a:p>
          <a:p>
            <a:pPr marL="0" indent="-342900">
              <a:buNone/>
              <a:defRPr/>
            </a:pPr>
            <a:r>
              <a:rPr lang="en-US" sz="1100" b="1" dirty="0" smtClean="0">
                <a:hlinkClick r:id="rId12"/>
              </a:rPr>
              <a:t>Standards for the 21</a:t>
            </a:r>
            <a:r>
              <a:rPr lang="en-US" sz="1100" b="1" baseline="30000" dirty="0" smtClean="0">
                <a:hlinkClick r:id="rId12"/>
              </a:rPr>
              <a:t>st</a:t>
            </a:r>
            <a:r>
              <a:rPr lang="en-US" sz="1100" b="1" dirty="0" smtClean="0">
                <a:hlinkClick r:id="rId12"/>
              </a:rPr>
              <a:t> Century Learner</a:t>
            </a:r>
            <a:r>
              <a:rPr lang="en-US" sz="1100" b="1" dirty="0" smtClean="0"/>
              <a:t> </a:t>
            </a:r>
            <a:r>
              <a:rPr lang="en-US" sz="1100" dirty="0" smtClean="0"/>
              <a:t/>
            </a:r>
            <a:br>
              <a:rPr lang="en-US" sz="1100" dirty="0" smtClean="0"/>
            </a:br>
            <a:r>
              <a:rPr lang="en-US" sz="1100" dirty="0" smtClean="0"/>
              <a:t>1.1.6 Read, view, and listen for information presented in any format (e.g. textual, visual, media, digital) in order to make inferences and gather meaning.</a:t>
            </a:r>
            <a:br>
              <a:rPr lang="en-US" sz="1100" dirty="0" smtClean="0"/>
            </a:br>
            <a:r>
              <a:rPr lang="en-US" sz="1100" dirty="0" smtClean="0"/>
              <a:t>2.1.3 Use strategies to draw conclusions from information and apply knowledge to curricular areas, real-world situations, and further investigations</a:t>
            </a:r>
            <a:r>
              <a:rPr lang="en-US" sz="1100" b="1" dirty="0" smtClean="0"/>
              <a:t>.</a:t>
            </a:r>
            <a:br>
              <a:rPr lang="en-US" sz="1100" b="1" dirty="0" smtClean="0"/>
            </a:br>
            <a:r>
              <a:rPr lang="en-US" sz="1100" dirty="0" smtClean="0"/>
              <a:t>3.1.4 Use technology and other information tools to organize and display knowledge and understanding in ways that others can view, use, and assess. </a:t>
            </a:r>
          </a:p>
          <a:p>
            <a:pPr marL="0" indent="-342900">
              <a:buNone/>
              <a:defRPr/>
            </a:pPr>
            <a:r>
              <a:rPr lang="en-US" sz="1100" dirty="0" smtClean="0"/>
              <a:t>3.1.6 Use information and technology ethically and responsibly.</a:t>
            </a:r>
          </a:p>
          <a:p>
            <a:pPr>
              <a:buNone/>
            </a:pPr>
            <a:r>
              <a:rPr lang="en-US" sz="1100" b="1" dirty="0" smtClean="0">
                <a:hlinkClick r:id="rId13"/>
              </a:rPr>
              <a:t>ISTE Standards for Students</a:t>
            </a:r>
            <a:endParaRPr lang="en-US" sz="1100" b="1" dirty="0" smtClean="0"/>
          </a:p>
          <a:p>
            <a:pPr marL="0" indent="0">
              <a:buNone/>
            </a:pPr>
            <a:r>
              <a:rPr lang="en-US" sz="1100" dirty="0" smtClean="0"/>
              <a:t>1. Creativity and innovation: Students demonstrate creative thinking, construct knowledge, and develop innovative products and processes using technology. a. Apply existing knowledge to generate new Ideas, products, or processes. b. Create original works as a means of personal or group expression</a:t>
            </a:r>
            <a:br>
              <a:rPr lang="en-US" sz="1100" dirty="0" smtClean="0"/>
            </a:br>
            <a:r>
              <a:rPr lang="en-US" sz="1100" dirty="0" smtClean="0"/>
              <a:t>3. Research and Information Fluency: Students apply digital tools to gather, evaluate, and use information.</a:t>
            </a:r>
            <a:br>
              <a:rPr lang="en-US" sz="1100" dirty="0" smtClean="0"/>
            </a:br>
            <a:r>
              <a:rPr lang="en-US" sz="1100" dirty="0" smtClean="0"/>
              <a:t>b. Locate, organize, analyze, evaluate, synthesize, and ethically use information from a variety of sources and media.</a:t>
            </a:r>
            <a:br>
              <a:rPr lang="en-US" sz="1100" dirty="0" smtClean="0"/>
            </a:br>
            <a:r>
              <a:rPr lang="en-US" sz="11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br>
              <a:rPr lang="en-US" sz="1100" dirty="0" smtClean="0"/>
            </a:br>
            <a:r>
              <a:rPr lang="en-US" sz="1100" dirty="0" smtClean="0"/>
              <a:t>5. Digital Citizenship: Students understand human, cultural, and societal issues related to technology and practice legal and ethical behavior. 5a. Advocate and practice safe, legal, and responsible use of information and technology.</a:t>
            </a: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Human">
  <a:themeElements>
    <a:clrScheme name="Custom 3">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C594F"/>
      </a:hlink>
      <a:folHlink>
        <a:srgbClr val="138677"/>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6452</TotalTime>
  <Words>661</Words>
  <Application>Microsoft Macintosh PowerPoint</Application>
  <PresentationFormat>Custom</PresentationFormat>
  <Paragraphs>95</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Human</vt:lpstr>
      <vt:lpstr>1. Question</vt:lpstr>
      <vt:lpstr>2. Information Sources</vt:lpstr>
      <vt:lpstr>3. Student Activities</vt:lpstr>
      <vt:lpstr>4. Assessment Activities</vt:lpstr>
      <vt:lpstr>5.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302</cp:revision>
  <dcterms:created xsi:type="dcterms:W3CDTF">2005-02-12T14:43:18Z</dcterms:created>
  <dcterms:modified xsi:type="dcterms:W3CDTF">2015-06-24T16:19:06Z</dcterms:modified>
</cp:coreProperties>
</file>