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8"/>
  </p:notesMasterIdLst>
  <p:sldIdLst>
    <p:sldId id="256" r:id="rId2"/>
    <p:sldId id="257" r:id="rId3"/>
    <p:sldId id="258" r:id="rId4"/>
    <p:sldId id="259" r:id="rId5"/>
    <p:sldId id="260" r:id="rId6"/>
    <p:sldId id="261" r:id="rId7"/>
  </p:sldIdLst>
  <p:sldSz cx="12252325" cy="6858000"/>
  <p:notesSz cx="6858000" cy="91440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28" y="-96"/>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6/24/15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1615819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6</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54921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918925" y="990601"/>
            <a:ext cx="10414476"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837849" y="3657601"/>
            <a:ext cx="8576628"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F59A10B-A1F0-4187-BCCB-867634FF889E}"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05527043-1684-4073-8C4B-EA8752B85AE6}"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936" y="274639"/>
            <a:ext cx="275677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2616" y="274639"/>
            <a:ext cx="806611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591B6C1A-54DD-4B6D-939A-0690C8E609A8}"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63DA6F0B-BF1E-4931-ABF3-36E1D8564FB5}"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967849" y="2685392"/>
            <a:ext cx="10414476" cy="3112843"/>
          </a:xfrm>
        </p:spPr>
        <p:txBody>
          <a:bodyPr anchor="t"/>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967849" y="1128932"/>
            <a:ext cx="10414476"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F30E791B-A238-497D-A390-7E6B730ABD3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612616"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6228265"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AC732ADB-E5DB-40EB-BC9A-85A6ABDA0FE7}"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612616" y="1535113"/>
            <a:ext cx="5413571"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612616" y="2174875"/>
            <a:ext cx="54135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6224012" y="1535113"/>
            <a:ext cx="541569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6224012" y="2174875"/>
            <a:ext cx="54156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p:cNvSpPr>
          <p:nvPr>
            <p:ph type="dt" sz="half" idx="10"/>
          </p:nvPr>
        </p:nvSpPr>
        <p:spPr/>
        <p:txBody>
          <a:bodyPr/>
          <a:lstStyle>
            <a:lvl1pPr>
              <a:defRPr/>
            </a:lvl1pPr>
          </a:lstStyle>
          <a:p>
            <a:pPr>
              <a:defRPr/>
            </a:pP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964209AD-792D-4EB8-876F-C5A406CF1B7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00572EF5-C9FF-4004-8754-7CEC3EF9E6DC}"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3118A948-413C-4CD4-8F47-F80B698694E9}"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612617" y="273050"/>
            <a:ext cx="4030931"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4790319" y="273051"/>
            <a:ext cx="68493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612617" y="1435101"/>
            <a:ext cx="4030931"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74AF8974-0888-486C-BE69-2CE07F42487E}"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974725" y="1062038"/>
            <a:ext cx="61626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7389095" y="4343400"/>
            <a:ext cx="4084108"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991073" y="1222657"/>
            <a:ext cx="6130988"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en-US" noProof="0" smtClean="0"/>
              <a:t>Click icon to add picture</a:t>
            </a:r>
            <a:endParaRPr lang="en-US" noProof="0" dirty="0"/>
          </a:p>
        </p:txBody>
      </p:sp>
      <p:sp>
        <p:nvSpPr>
          <p:cNvPr id="4" name="Rectangle 4"/>
          <p:cNvSpPr>
            <a:spLocks noGrp="1"/>
          </p:cNvSpPr>
          <p:nvPr>
            <p:ph type="body" sz="half" idx="2"/>
          </p:nvPr>
        </p:nvSpPr>
        <p:spPr>
          <a:xfrm>
            <a:off x="7389095" y="1371600"/>
            <a:ext cx="4080024"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endParaRPr/>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379F384A-67F7-4B93-890D-3B6783F1244F}"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612775" y="304800"/>
            <a:ext cx="11026775"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1027" name="Rectangle 11"/>
          <p:cNvSpPr>
            <a:spLocks noGrp="1"/>
          </p:cNvSpPr>
          <p:nvPr>
            <p:ph type="body" idx="1"/>
          </p:nvPr>
        </p:nvSpPr>
        <p:spPr bwMode="auto">
          <a:xfrm>
            <a:off x="612775" y="1600200"/>
            <a:ext cx="11026775"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612775" y="6245225"/>
            <a:ext cx="2859088" cy="476250"/>
          </a:xfrm>
          <a:prstGeom prst="rect">
            <a:avLst/>
          </a:prstGeom>
        </p:spPr>
        <p:txBody>
          <a:bodyPr anchor="b" anchorCtr="0"/>
          <a:lstStyle>
            <a:lvl1pPr>
              <a:defRPr lang="en-US" sz="1200">
                <a:solidFill>
                  <a:schemeClr val="tx2"/>
                </a:solidFill>
                <a:latin typeface="+mn-lt"/>
                <a:ea typeface="+mn-lt"/>
                <a:cs typeface="+mn-lt"/>
              </a:defRPr>
            </a:lvl1pPr>
          </a:lstStyle>
          <a:p>
            <a:pPr>
              <a:defRPr/>
            </a:pPr>
            <a:endParaRPr/>
          </a:p>
        </p:txBody>
      </p:sp>
      <p:sp>
        <p:nvSpPr>
          <p:cNvPr id="18" name="Rectangle 18"/>
          <p:cNvSpPr>
            <a:spLocks noGrp="1"/>
          </p:cNvSpPr>
          <p:nvPr>
            <p:ph type="ftr" sz="quarter" idx="3"/>
          </p:nvPr>
        </p:nvSpPr>
        <p:spPr>
          <a:xfrm>
            <a:off x="4186238" y="6245225"/>
            <a:ext cx="3879850" cy="476250"/>
          </a:xfrm>
          <a:prstGeom prst="rect">
            <a:avLst/>
          </a:prstGeom>
        </p:spPr>
        <p:txBody>
          <a:bodyPr anchor="b" anchorCtr="0"/>
          <a:lstStyle>
            <a:lvl1pPr algn="ctr">
              <a:defRPr lang="en-US" sz="1200">
                <a:solidFill>
                  <a:schemeClr val="tx2"/>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8780463" y="6245225"/>
            <a:ext cx="2859087" cy="476250"/>
          </a:xfrm>
          <a:prstGeom prst="rect">
            <a:avLst/>
          </a:prstGeom>
        </p:spPr>
        <p:txBody>
          <a:bodyPr anchor="b" anchorCtr="0"/>
          <a:lstStyle>
            <a:lvl1pPr algn="r">
              <a:defRPr lang="en-US" sz="1200">
                <a:solidFill>
                  <a:schemeClr val="tx2"/>
                </a:solidFill>
                <a:latin typeface="+mn-lt"/>
                <a:ea typeface="+mn-lt"/>
                <a:cs typeface="+mn-lt"/>
              </a:defRPr>
            </a:lvl1pPr>
          </a:lstStyle>
          <a:p>
            <a:pPr>
              <a:defRPr/>
            </a:pPr>
            <a:fld id="{56751BC0-EFD2-4ACE-A731-D7145E2EF275}"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9" r:id="rId9"/>
    <p:sldLayoutId id="2147483884" r:id="rId10"/>
    <p:sldLayoutId id="2147483885" r:id="rId11"/>
    <p:sldLayoutId id="2147483886" r:id="rId12"/>
    <p:sldLayoutId id="2147483887" r:id="rId13"/>
    <p:sldLayoutId id="2147483888" r:id="rId14"/>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40526F"/>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marL="342900" indent="-615950" algn="l" rtl="0" eaLnBrk="0" fontAlgn="base" hangingPunct="0">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6.xml"/><Relationship Id="rId7" Type="http://schemas.openxmlformats.org/officeDocument/2006/relationships/slide" Target="slide5.xml"/><Relationship Id="rId8" Type="http://schemas.openxmlformats.org/officeDocument/2006/relationships/slide" Target="slide4.xml"/><Relationship Id="rId9" Type="http://schemas.openxmlformats.org/officeDocument/2006/relationships/hyperlink" Target="http://video.commonsensemedia.org/digitalcitizenship/DC_Brittney_101012.mp4" TargetMode="External"/><Relationship Id="rId10"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hyperlink" Target="http://youtu.be/tH2Pk5fTzWs" TargetMode="External"/></Relationships>
</file>

<file path=ppt/slides/_rels/slide2.xml.rels><?xml version="1.0" encoding="UTF-8" standalone="yes"?>
<Relationships xmlns="http://schemas.openxmlformats.org/package/2006/relationships"><Relationship Id="rId11" Type="http://schemas.openxmlformats.org/officeDocument/2006/relationships/slide" Target="slide6.xml"/><Relationship Id="rId12" Type="http://schemas.openxmlformats.org/officeDocument/2006/relationships/slide" Target="slide5.xml"/><Relationship Id="rId13" Type="http://schemas.openxmlformats.org/officeDocument/2006/relationships/slide" Target="slide4.xml"/><Relationship Id="rId14" Type="http://schemas.openxmlformats.org/officeDocument/2006/relationships/hyperlink" Target="http://video.commonsensemedia.org/digitalcitizenship/DC_Abbas_101012.mp4" TargetMode="External"/><Relationship Id="rId15"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hyperlink" Target="http://www.nytimes.com/2013/11/10/business/they-loved-your-gpa-then-they-saw-your-tweets.html?pagewanted=all&amp;_r=2&amp;" TargetMode="External"/><Relationship Id="rId3" Type="http://schemas.openxmlformats.org/officeDocument/2006/relationships/hyperlink" Target="http://tinygaleurl.com/?k7vk4mq" TargetMode="External"/><Relationship Id="rId4" Type="http://schemas.openxmlformats.org/officeDocument/2006/relationships/hyperlink" Target="http://press.kaptest.com/press-releases/kaplan-test-prep-survey-more-college-admissions-officers-checking-applicants-digital-trails-but-most-students-unconcerned" TargetMode="External"/><Relationship Id="rId5" Type="http://schemas.openxmlformats.org/officeDocument/2006/relationships/hyperlink" Target="http://tinygaleurl.com/?jr43v7c" TargetMode="External"/><Relationship Id="rId6" Type="http://schemas.openxmlformats.org/officeDocument/2006/relationships/hyperlink" Target="http://tinygaleurl.com/?k14edlo" TargetMode="External"/><Relationship Id="rId7" Type="http://schemas.openxmlformats.org/officeDocument/2006/relationships/hyperlink" Target="http://www.huffingtonpost.com/sue-scheff/online-reputation-management_b_3333735.html" TargetMode="External"/><Relationship Id="rId8" Type="http://schemas.openxmlformats.org/officeDocument/2006/relationships/slide" Target="slide1.xml"/><Relationship Id="rId9" Type="http://schemas.openxmlformats.org/officeDocument/2006/relationships/slide" Target="slide2.xml"/><Relationship Id="rId10" Type="http://schemas.openxmlformats.org/officeDocument/2006/relationships/slide" Target="slide3.xml"/></Relationships>
</file>

<file path=ppt/slides/_rels/slide3.xml.rels><?xml version="1.0" encoding="UTF-8" standalone="yes"?>
<Relationships xmlns="http://schemas.openxmlformats.org/package/2006/relationships"><Relationship Id="rId11" Type="http://schemas.openxmlformats.org/officeDocument/2006/relationships/slide" Target="slide5.xml"/><Relationship Id="rId12" Type="http://schemas.openxmlformats.org/officeDocument/2006/relationships/slide" Target="slide4.xml"/><Relationship Id="rId1" Type="http://schemas.openxmlformats.org/officeDocument/2006/relationships/slideLayout" Target="../slideLayouts/slideLayout12.xml"/><Relationship Id="rId2" Type="http://schemas.openxmlformats.org/officeDocument/2006/relationships/image" Target="../media/image3.jpeg"/><Relationship Id="rId3" Type="http://schemas.openxmlformats.org/officeDocument/2006/relationships/hyperlink" Target="http://www.bcps.org/offices/lis/models/slamdunks/onlinepresence/markus.docx" TargetMode="External"/><Relationship Id="rId4" Type="http://schemas.openxmlformats.org/officeDocument/2006/relationships/hyperlink" Target="http://www.bcps.org/offices/lis/models/slamdunks/onlinepresence/tommy.docx" TargetMode="External"/><Relationship Id="rId5" Type="http://schemas.openxmlformats.org/officeDocument/2006/relationships/hyperlink" Target="http://www.bcps.org/offices/lis/models/slamdunks/onlinepresence/feedbackform.docx" TargetMode="External"/><Relationship Id="rId6" Type="http://schemas.openxmlformats.org/officeDocument/2006/relationships/image" Target="../media/image4.jpeg"/><Relationship Id="rId7" Type="http://schemas.openxmlformats.org/officeDocument/2006/relationships/slide" Target="slide1.xml"/><Relationship Id="rId8" Type="http://schemas.openxmlformats.org/officeDocument/2006/relationships/slide" Target="slide2.xml"/><Relationship Id="rId9" Type="http://schemas.openxmlformats.org/officeDocument/2006/relationships/slide" Target="slide3.xml"/><Relationship Id="rId10"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slide" Target="slide1.xml"/><Relationship Id="rId5" Type="http://schemas.openxmlformats.org/officeDocument/2006/relationships/slide" Target="slide2.xml"/><Relationship Id="rId6" Type="http://schemas.openxmlformats.org/officeDocument/2006/relationships/slide" Target="slide3.xml"/><Relationship Id="rId7" Type="http://schemas.openxmlformats.org/officeDocument/2006/relationships/slide" Target="slide6.xml"/><Relationship Id="rId8" Type="http://schemas.openxmlformats.org/officeDocument/2006/relationships/slide" Target="slide5.xml"/><Relationship Id="rId9" Type="http://schemas.openxmlformats.org/officeDocument/2006/relationships/slide" Target="slide4.xml"/><Relationship Id="rId1" Type="http://schemas.openxmlformats.org/officeDocument/2006/relationships/slideLayout" Target="../slideLayouts/slideLayout13.xml"/><Relationship Id="rId2" Type="http://schemas.openxmlformats.org/officeDocument/2006/relationships/hyperlink" Target="http://www.bcps.org/offices/lis/models/slamdunks/onlinepresence/assessment.docx"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6.xml"/><Relationship Id="rId7" Type="http://schemas.openxmlformats.org/officeDocument/2006/relationships/slide" Target="slide5.xml"/><Relationship Id="rId8" Type="http://schemas.openxmlformats.org/officeDocument/2006/relationships/slide" Target="slide4.xml"/><Relationship Id="rId9" Type="http://schemas.openxmlformats.org/officeDocument/2006/relationships/image" Target="../media/image6.jpeg"/><Relationship Id="rId1" Type="http://schemas.openxmlformats.org/officeDocument/2006/relationships/slideLayout" Target="../slideLayouts/slideLayout14.xml"/><Relationship Id="rId2" Type="http://schemas.openxmlformats.org/officeDocument/2006/relationships/hyperlink" Target="http://www.wikihow.com/Untag-Yourself-on-Facebook" TargetMode="External"/></Relationships>
</file>

<file path=ppt/slides/_rels/slide6.xml.rels><?xml version="1.0" encoding="UTF-8" standalone="yes"?>
<Relationships xmlns="http://schemas.openxmlformats.org/package/2006/relationships"><Relationship Id="rId11" Type="http://schemas.openxmlformats.org/officeDocument/2006/relationships/slide" Target="slide3.xml"/><Relationship Id="rId12" Type="http://schemas.openxmlformats.org/officeDocument/2006/relationships/slide" Target="slide6.xml"/><Relationship Id="rId13" Type="http://schemas.openxmlformats.org/officeDocument/2006/relationships/slide" Target="slide5.xml"/><Relationship Id="rId14" Type="http://schemas.openxmlformats.org/officeDocument/2006/relationships/slide" Target="slide4.xml"/><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hyperlink" Target="https://intranet.bcps.org/apps/AIM/" TargetMode="External"/><Relationship Id="rId4" Type="http://schemas.openxmlformats.org/officeDocument/2006/relationships/hyperlink" Target="http://mdk12.org/instruction/curriculum/technology_literacy/vsc_technology_literacy_standards.pdf" TargetMode="External"/><Relationship Id="rId5" Type="http://schemas.openxmlformats.org/officeDocument/2006/relationships/hyperlink" Target="http://www.mdk12.org/instruction/commoncore/index.html" TargetMode="External"/><Relationship Id="rId6" Type="http://schemas.openxmlformats.org/officeDocument/2006/relationships/hyperlink" Target="http://www.ala.org/ala/mgrps/divs/aasl/guidelinesandstandards/learningstandards/AASL_LearningStandards.pdf" TargetMode="External"/><Relationship Id="rId7" Type="http://schemas.openxmlformats.org/officeDocument/2006/relationships/hyperlink" Target="http://www.iste.org/standards/standards-for-students" TargetMode="External"/><Relationship Id="rId8" Type="http://schemas.openxmlformats.org/officeDocument/2006/relationships/hyperlink" Target="https://www.commonsensemedia.org/" TargetMode="External"/><Relationship Id="rId9" Type="http://schemas.openxmlformats.org/officeDocument/2006/relationships/slide" Target="slide1.xml"/><Relationship Id="rId10"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182562" y="685800"/>
            <a:ext cx="31242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1. </a:t>
            </a:r>
            <a:r>
              <a:rPr sz="2800" dirty="0" smtClean="0">
                <a:solidFill>
                  <a:schemeClr val="tx2">
                    <a:shade val="85000"/>
                    <a:satMod val="150000"/>
                  </a:schemeClr>
                </a:solidFill>
              </a:rPr>
              <a:t>Question</a:t>
            </a:r>
            <a:endParaRPr sz="2800" dirty="0">
              <a:solidFill>
                <a:schemeClr val="tx2">
                  <a:shade val="85000"/>
                  <a:satMod val="150000"/>
                </a:schemeClr>
              </a:solidFill>
            </a:endParaRPr>
          </a:p>
        </p:txBody>
      </p:sp>
      <p:sp>
        <p:nvSpPr>
          <p:cNvPr id="2058" name="Rectangle 10"/>
          <p:cNvSpPr>
            <a:spLocks noGrp="1" noChangeArrowheads="1"/>
          </p:cNvSpPr>
          <p:nvPr>
            <p:ph type="body" sz="half" idx="1"/>
          </p:nvPr>
        </p:nvSpPr>
        <p:spPr>
          <a:xfrm>
            <a:off x="487362" y="1295400"/>
            <a:ext cx="5411787" cy="4495800"/>
          </a:xfrm>
        </p:spPr>
        <p:txBody>
          <a:bodyPr>
            <a:normAutofit/>
          </a:bodyPr>
          <a:lstStyle/>
          <a:p>
            <a:pPr marL="0" indent="0">
              <a:lnSpc>
                <a:spcPct val="90000"/>
              </a:lnSpc>
              <a:buFontTx/>
              <a:buNone/>
              <a:defRPr/>
            </a:pPr>
            <a:r>
              <a:rPr lang="en-US" dirty="0" smtClean="0"/>
              <a:t>What you do online can follow you forever, even </a:t>
            </a:r>
            <a:r>
              <a:rPr lang="en-US" dirty="0" smtClean="0">
                <a:hlinkClick r:id="rId2"/>
              </a:rPr>
              <a:t>beyond your lifetime</a:t>
            </a:r>
            <a:r>
              <a:rPr lang="en-US" dirty="0" smtClean="0"/>
              <a:t>!  Future employers, college admissions officers, neighbors and even your future children may be able to see everything you have EVER posted online.  You need to take steps to protect your reputation and make sure that your online persona is a positive one!</a:t>
            </a:r>
            <a:endParaRPr lang="en-US" dirty="0"/>
          </a:p>
          <a:p>
            <a:pPr marL="0" indent="457200" eaLnBrk="1" fontAlgn="auto" hangingPunct="1">
              <a:lnSpc>
                <a:spcPct val="90000"/>
              </a:lnSpc>
              <a:spcBef>
                <a:spcPts val="0"/>
              </a:spcBef>
              <a:spcAft>
                <a:spcPts val="0"/>
              </a:spcAft>
              <a:buFontTx/>
              <a:buNone/>
              <a:defRPr/>
            </a:pPr>
            <a:endParaRPr lang="en-US" dirty="0" smtClean="0"/>
          </a:p>
          <a:p>
            <a:pPr marL="0" indent="-274320" eaLnBrk="1" fontAlgn="auto" hangingPunct="1">
              <a:lnSpc>
                <a:spcPct val="90000"/>
              </a:lnSpc>
              <a:spcBef>
                <a:spcPts val="0"/>
              </a:spcBef>
              <a:spcAft>
                <a:spcPts val="0"/>
              </a:spcAft>
              <a:buFontTx/>
              <a:buNone/>
              <a:defRPr/>
            </a:pPr>
            <a:endParaRPr lang="en-US" b="1" dirty="0">
              <a:solidFill>
                <a:srgbClr val="D05400"/>
              </a:solidFill>
            </a:endParaRPr>
          </a:p>
          <a:p>
            <a:pPr marL="0" indent="-274320" eaLnBrk="1" fontAlgn="auto" hangingPunct="1">
              <a:lnSpc>
                <a:spcPct val="90000"/>
              </a:lnSpc>
              <a:spcBef>
                <a:spcPts val="0"/>
              </a:spcBef>
              <a:spcAft>
                <a:spcPts val="0"/>
              </a:spcAft>
              <a:buFontTx/>
              <a:buNone/>
              <a:defRPr/>
            </a:pPr>
            <a:endParaRPr lang="en-US" sz="2000" dirty="0"/>
          </a:p>
        </p:txBody>
      </p:sp>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3"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3</a:t>
            </a:r>
            <a:endParaRPr lang="en-US" sz="2000" b="1">
              <a:effectLst>
                <a:outerShdw blurRad="38100" dist="38100" dir="2700000" algn="tl">
                  <a:srgbClr val="C0C0C0"/>
                </a:outerShdw>
              </a:effectLst>
            </a:endParaRPr>
          </a:p>
        </p:txBody>
      </p:sp>
      <p:sp>
        <p:nvSpPr>
          <p:cNvPr id="2063" name="Rectangle 15"/>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6</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36" name="Rectangle 35"/>
          <p:cNvSpPr/>
          <p:nvPr/>
        </p:nvSpPr>
        <p:spPr>
          <a:xfrm>
            <a:off x="2011362" y="5562600"/>
            <a:ext cx="7924800" cy="954107"/>
          </a:xfrm>
          <a:prstGeom prst="rect">
            <a:avLst/>
          </a:prstGeom>
          <a:solidFill>
            <a:schemeClr val="accent6">
              <a:lumMod val="75000"/>
            </a:schemeClr>
          </a:solidFill>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lgn="ctr">
              <a:defRPr/>
            </a:pPr>
            <a:r>
              <a:rPr lang="en-US" sz="2800" dirty="0"/>
              <a:t>How could what I post and share online affect my </a:t>
            </a:r>
            <a:r>
              <a:rPr lang="en-US" sz="2800" dirty="0" smtClean="0"/>
              <a:t>reputation and public </a:t>
            </a:r>
            <a:r>
              <a:rPr lang="en-US" sz="2800" dirty="0"/>
              <a:t>online </a:t>
            </a:r>
            <a:r>
              <a:rPr lang="en-US" sz="2800" dirty="0" smtClean="0"/>
              <a:t>presence?</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82562" y="152400"/>
            <a:ext cx="7162800"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2800" b="1" dirty="0">
                <a:solidFill>
                  <a:srgbClr val="D05400"/>
                </a:solidFill>
                <a:latin typeface="Candara" pitchFamily="34" charset="0"/>
              </a:rPr>
              <a:t> </a:t>
            </a:r>
            <a:r>
              <a:rPr lang="en-US" sz="3000" b="1" dirty="0" smtClean="0">
                <a:solidFill>
                  <a:schemeClr val="accent6">
                    <a:lumMod val="20000"/>
                    <a:lumOff val="80000"/>
                  </a:schemeClr>
                </a:solidFill>
                <a:effectLst>
                  <a:outerShdw blurRad="38100" dist="38100" dir="2700000" algn="tl">
                    <a:srgbClr val="000000">
                      <a:alpha val="43137"/>
                    </a:srgbClr>
                  </a:outerShdw>
                </a:effectLst>
                <a:latin typeface="Candara" pitchFamily="34" charset="0"/>
              </a:rPr>
              <a:t>Positive Posting &amp; Public Online Presence</a:t>
            </a:r>
            <a:endParaRPr lang="en-US" sz="3000" b="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sp>
        <p:nvSpPr>
          <p:cNvPr id="14" name="TextBox 13"/>
          <p:cNvSpPr txBox="1"/>
          <p:nvPr/>
        </p:nvSpPr>
        <p:spPr>
          <a:xfrm>
            <a:off x="6484144" y="4636148"/>
            <a:ext cx="5433218" cy="892552"/>
          </a:xfrm>
          <a:prstGeom prst="rect">
            <a:avLst/>
          </a:prstGeom>
          <a:noFill/>
        </p:spPr>
        <p:txBody>
          <a:bodyPr wrap="square" rtlCol="0">
            <a:spAutoFit/>
          </a:bodyPr>
          <a:lstStyle/>
          <a:p>
            <a:r>
              <a:rPr lang="en-US" sz="2000" dirty="0" smtClean="0">
                <a:latin typeface="Candara" pitchFamily="34" charset="0"/>
              </a:rPr>
              <a:t>Click the image above to play Brittany’s story in a new window.</a:t>
            </a:r>
          </a:p>
          <a:p>
            <a:r>
              <a:rPr lang="en-US" sz="1200" dirty="0" smtClean="0">
                <a:latin typeface="Candara" pitchFamily="34" charset="0"/>
              </a:rPr>
              <a:t>Image Source:  Common Sense Media</a:t>
            </a:r>
            <a:endParaRPr lang="en-US" sz="1200" dirty="0">
              <a:latin typeface="Candara" pitchFamily="34" charset="0"/>
            </a:endParaRPr>
          </a:p>
        </p:txBody>
      </p:sp>
      <p:pic>
        <p:nvPicPr>
          <p:cNvPr id="4" name="Content Placeholder 3">
            <a:hlinkClick r:id="rId9"/>
          </p:cNvPr>
          <p:cNvPicPr>
            <a:picLocks noGrp="1" noChangeAspect="1"/>
          </p:cNvPicPr>
          <p:nvPr>
            <p:ph sz="half" idx="2"/>
          </p:nvPr>
        </p:nvPicPr>
        <p:blipFill>
          <a:blip r:embed="rId10" cstate="print">
            <a:extLst>
              <a:ext uri="{28A0092B-C50C-407E-A947-70E740481C1C}">
                <a14:useLocalDpi xmlns:a14="http://schemas.microsoft.com/office/drawing/2010/main" val="0"/>
              </a:ext>
            </a:extLst>
          </a:blip>
          <a:stretch>
            <a:fillRect/>
          </a:stretch>
        </p:blipFill>
        <p:spPr>
          <a:xfrm>
            <a:off x="6505575" y="1223962"/>
            <a:ext cx="5411787" cy="3197874"/>
          </a:xfr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228600"/>
            <a:ext cx="4267200" cy="533400"/>
          </a:xfrm>
        </p:spPr>
        <p:txBody>
          <a:bodyPr>
            <a:noAutofit/>
          </a:bodyPr>
          <a:lstStyle/>
          <a:p>
            <a:pPr algn="l" eaLnBrk="1" fontAlgn="auto" hangingPunct="1">
              <a:spcBef>
                <a:spcPts val="0"/>
              </a:spcBef>
              <a:spcAft>
                <a:spcPts val="0"/>
              </a:spcAft>
              <a:defRPr/>
            </a:pPr>
            <a:r>
              <a:rPr sz="2800">
                <a:solidFill>
                  <a:schemeClr val="tx2">
                    <a:shade val="85000"/>
                    <a:satMod val="150000"/>
                  </a:schemeClr>
                </a:solidFill>
              </a:rPr>
              <a:t>2. Information Sources</a:t>
            </a:r>
          </a:p>
        </p:txBody>
      </p:sp>
      <p:sp>
        <p:nvSpPr>
          <p:cNvPr id="4099" name="Rectangle 4"/>
          <p:cNvSpPr>
            <a:spLocks noGrp="1" noChangeArrowheads="1"/>
          </p:cNvSpPr>
          <p:nvPr>
            <p:ph type="body" sz="half" idx="1"/>
          </p:nvPr>
        </p:nvSpPr>
        <p:spPr>
          <a:xfrm>
            <a:off x="487363" y="914400"/>
            <a:ext cx="6477000" cy="5638800"/>
          </a:xfrm>
          <a:solidFill>
            <a:schemeClr val="bg2"/>
          </a:solidFill>
        </p:spPr>
        <p:txBody>
          <a:bodyPr/>
          <a:lstStyle/>
          <a:p>
            <a:pPr marL="0" indent="457200">
              <a:lnSpc>
                <a:spcPct val="90000"/>
              </a:lnSpc>
              <a:buFontTx/>
              <a:buNone/>
            </a:pPr>
            <a:r>
              <a:rPr lang="en-US" sz="2000" dirty="0" smtClean="0"/>
              <a:t>Review the following resources about your online reputation.</a:t>
            </a:r>
          </a:p>
          <a:p>
            <a:pPr>
              <a:lnSpc>
                <a:spcPct val="90000"/>
              </a:lnSpc>
              <a:buFontTx/>
              <a:buNone/>
            </a:pPr>
            <a:endParaRPr lang="en-US" sz="2000" dirty="0"/>
          </a:p>
          <a:p>
            <a:pPr>
              <a:lnSpc>
                <a:spcPct val="90000"/>
              </a:lnSpc>
            </a:pPr>
            <a:r>
              <a:rPr lang="en-US" sz="2000" dirty="0" smtClean="0">
                <a:hlinkClick r:id="rId2"/>
              </a:rPr>
              <a:t>“They Loved Your GPA Then They Saw Your Tweets”</a:t>
            </a:r>
            <a:endParaRPr lang="en-US" sz="2000" dirty="0" smtClean="0"/>
          </a:p>
          <a:p>
            <a:pPr>
              <a:lnSpc>
                <a:spcPct val="90000"/>
              </a:lnSpc>
            </a:pPr>
            <a:r>
              <a:rPr lang="en-US" sz="2000" dirty="0" smtClean="0">
                <a:hlinkClick r:id="rId3"/>
              </a:rPr>
              <a:t>“California Tries to Save Kids From Themselves”</a:t>
            </a:r>
            <a:endParaRPr lang="en-US" sz="2000" dirty="0" smtClean="0"/>
          </a:p>
          <a:p>
            <a:pPr>
              <a:lnSpc>
                <a:spcPct val="90000"/>
              </a:lnSpc>
            </a:pPr>
            <a:r>
              <a:rPr lang="en-US" sz="2000" dirty="0" smtClean="0">
                <a:hlinkClick r:id="rId4"/>
              </a:rPr>
              <a:t>College Admissions Officers Check Digital Trails</a:t>
            </a:r>
            <a:endParaRPr lang="en-US" sz="2000" dirty="0" smtClean="0"/>
          </a:p>
          <a:p>
            <a:pPr>
              <a:lnSpc>
                <a:spcPct val="90000"/>
              </a:lnSpc>
            </a:pPr>
            <a:r>
              <a:rPr lang="en-US" sz="2000" dirty="0" smtClean="0">
                <a:hlinkClick r:id="rId5"/>
              </a:rPr>
              <a:t>The Right to be Forgotten</a:t>
            </a:r>
            <a:endParaRPr lang="en-US" sz="2000" dirty="0" smtClean="0"/>
          </a:p>
          <a:p>
            <a:pPr>
              <a:lnSpc>
                <a:spcPct val="90000"/>
              </a:lnSpc>
            </a:pPr>
            <a:r>
              <a:rPr lang="en-US" sz="2000" dirty="0" smtClean="0">
                <a:hlinkClick r:id="rId6"/>
              </a:rPr>
              <a:t>When Someone Has the Same Name as You</a:t>
            </a:r>
            <a:endParaRPr lang="en-US" sz="2000" dirty="0" smtClean="0"/>
          </a:p>
          <a:p>
            <a:pPr>
              <a:lnSpc>
                <a:spcPct val="90000"/>
              </a:lnSpc>
            </a:pPr>
            <a:r>
              <a:rPr lang="en-US" sz="2000" dirty="0" smtClean="0">
                <a:hlinkClick r:id="rId7"/>
              </a:rPr>
              <a:t>Online Reputation Management</a:t>
            </a:r>
            <a:endParaRPr lang="en-US" sz="2000" dirty="0" smtClean="0"/>
          </a:p>
        </p:txBody>
      </p:sp>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9"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3</a:t>
            </a:r>
            <a:endParaRPr lang="en-US" sz="2000" b="1">
              <a:effectLst>
                <a:outerShdw blurRad="38100" dist="38100" dir="2700000" algn="tl">
                  <a:srgbClr val="C0C0C0"/>
                </a:outerShdw>
              </a:effectLst>
            </a:endParaRPr>
          </a:p>
        </p:txBody>
      </p:sp>
      <p:sp>
        <p:nvSpPr>
          <p:cNvPr id="6160" name="Rectangle 16"/>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6</a:t>
            </a:r>
            <a:endParaRPr lang="en-US" sz="2000" b="1">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3"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3" name="TextBox 12"/>
          <p:cNvSpPr txBox="1"/>
          <p:nvPr/>
        </p:nvSpPr>
        <p:spPr>
          <a:xfrm>
            <a:off x="7040562" y="4267200"/>
            <a:ext cx="5022466" cy="1107996"/>
          </a:xfrm>
          <a:prstGeom prst="rect">
            <a:avLst/>
          </a:prstGeom>
          <a:noFill/>
        </p:spPr>
        <p:txBody>
          <a:bodyPr wrap="square" rtlCol="0">
            <a:spAutoFit/>
          </a:bodyPr>
          <a:lstStyle/>
          <a:p>
            <a:r>
              <a:rPr lang="en-US" dirty="0" smtClean="0">
                <a:latin typeface="Candara" pitchFamily="34" charset="0"/>
              </a:rPr>
              <a:t>Online reputations can benefit you as much as harm you.  Click the image above to open Abbas’s story in a new window.</a:t>
            </a:r>
          </a:p>
          <a:p>
            <a:r>
              <a:rPr lang="en-US" sz="1200" dirty="0" smtClean="0">
                <a:latin typeface="Candara" pitchFamily="34" charset="0"/>
              </a:rPr>
              <a:t>Image Source: Common Sense Media</a:t>
            </a:r>
            <a:endParaRPr lang="en-US" sz="1200" dirty="0">
              <a:latin typeface="Candara" pitchFamily="34" charset="0"/>
            </a:endParaRPr>
          </a:p>
        </p:txBody>
      </p:sp>
      <p:pic>
        <p:nvPicPr>
          <p:cNvPr id="2" name="Content Placeholder 1">
            <a:hlinkClick r:id="rId14"/>
          </p:cNvPr>
          <p:cNvPicPr>
            <a:picLocks noGrp="1" noChangeAspect="1"/>
          </p:cNvPicPr>
          <p:nvPr>
            <p:ph sz="half" idx="2"/>
          </p:nvPr>
        </p:nvPicPr>
        <p:blipFill>
          <a:blip r:embed="rId15" cstate="print">
            <a:extLst>
              <a:ext uri="{28A0092B-C50C-407E-A947-70E740481C1C}">
                <a14:useLocalDpi xmlns:a14="http://schemas.microsoft.com/office/drawing/2010/main" val="0"/>
              </a:ext>
            </a:extLst>
          </a:blip>
          <a:stretch>
            <a:fillRect/>
          </a:stretch>
        </p:blipFill>
        <p:spPr>
          <a:xfrm>
            <a:off x="7116762" y="1247775"/>
            <a:ext cx="4946266" cy="2933700"/>
          </a:xfr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3152" y="3919220"/>
            <a:ext cx="3302000" cy="2195830"/>
          </a:xfrm>
          <a:prstGeom prst="rect">
            <a:avLst/>
          </a:prstGeom>
        </p:spPr>
      </p:pic>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t>
            </a:r>
            <a:r>
              <a:rPr sz="2800" dirty="0">
                <a:solidFill>
                  <a:schemeClr val="tx2">
                    <a:shade val="85000"/>
                    <a:satMod val="150000"/>
                  </a:schemeClr>
                </a:solidFill>
              </a:rPr>
              <a:t>Activity</a:t>
            </a:r>
          </a:p>
        </p:txBody>
      </p:sp>
      <p:sp>
        <p:nvSpPr>
          <p:cNvPr id="5123" name="Text Placeholder 15"/>
          <p:cNvSpPr>
            <a:spLocks noGrp="1"/>
          </p:cNvSpPr>
          <p:nvPr>
            <p:ph type="body" sz="half" idx="1"/>
          </p:nvPr>
        </p:nvSpPr>
        <p:spPr>
          <a:xfrm>
            <a:off x="411163" y="1066800"/>
            <a:ext cx="5791200" cy="5562600"/>
          </a:xfrm>
        </p:spPr>
        <p:txBody>
          <a:bodyPr/>
          <a:lstStyle/>
          <a:p>
            <a:pPr marL="0" indent="457200">
              <a:lnSpc>
                <a:spcPct val="80000"/>
              </a:lnSpc>
              <a:buFontTx/>
              <a:buNone/>
            </a:pPr>
            <a:r>
              <a:rPr lang="en-US" dirty="0" smtClean="0"/>
              <a:t>After reviewing the sources on slide 2, examine the two applicants who are vying for the last remaining spot in a college’s freshmen class.  In terms of grades, test scores and essays, the applicants are equal.</a:t>
            </a:r>
          </a:p>
          <a:p>
            <a:pPr marL="0" indent="457200">
              <a:lnSpc>
                <a:spcPct val="80000"/>
              </a:lnSpc>
              <a:buFontTx/>
              <a:buNone/>
            </a:pPr>
            <a:endParaRPr lang="en-US" dirty="0" smtClean="0"/>
          </a:p>
          <a:p>
            <a:pPr marL="457200" indent="228600">
              <a:lnSpc>
                <a:spcPct val="80000"/>
              </a:lnSpc>
            </a:pPr>
            <a:r>
              <a:rPr lang="en-US" dirty="0" smtClean="0">
                <a:hlinkClick r:id="rId3"/>
              </a:rPr>
              <a:t>Markus</a:t>
            </a:r>
            <a:endParaRPr lang="en-US" dirty="0" smtClean="0"/>
          </a:p>
          <a:p>
            <a:pPr marL="457200" indent="228600">
              <a:lnSpc>
                <a:spcPct val="80000"/>
              </a:lnSpc>
            </a:pPr>
            <a:r>
              <a:rPr lang="en-US" dirty="0" smtClean="0">
                <a:hlinkClick r:id="rId4"/>
              </a:rPr>
              <a:t>Tommy</a:t>
            </a:r>
            <a:endParaRPr lang="en-US" dirty="0" smtClean="0"/>
          </a:p>
          <a:p>
            <a:pPr marL="0" indent="457200">
              <a:lnSpc>
                <a:spcPct val="80000"/>
              </a:lnSpc>
            </a:pPr>
            <a:endParaRPr lang="en-US" dirty="0"/>
          </a:p>
          <a:p>
            <a:pPr marL="0" indent="457200">
              <a:lnSpc>
                <a:spcPct val="80000"/>
              </a:lnSpc>
              <a:buNone/>
            </a:pPr>
            <a:r>
              <a:rPr lang="en-US" dirty="0" smtClean="0"/>
              <a:t>As you review the applicants, use this </a:t>
            </a:r>
            <a:r>
              <a:rPr lang="en-US" dirty="0" smtClean="0">
                <a:hlinkClick r:id="rId5"/>
              </a:rPr>
              <a:t>organizer</a:t>
            </a:r>
            <a:r>
              <a:rPr lang="en-US" dirty="0" smtClean="0"/>
              <a:t>.  Finally, justify your selection of applicant.</a:t>
            </a:r>
          </a:p>
          <a:p>
            <a:pPr>
              <a:lnSpc>
                <a:spcPct val="80000"/>
              </a:lnSpc>
            </a:pPr>
            <a:endParaRPr lang="en-US" sz="2000" dirty="0" smtClean="0"/>
          </a:p>
        </p:txBody>
      </p:sp>
      <p:pic>
        <p:nvPicPr>
          <p:cNvPr id="2" name="Content Placeholder 1"/>
          <p:cNvPicPr>
            <a:picLocks noGrp="1" noChangeAspect="1"/>
          </p:cNvPicPr>
          <p:nvPr>
            <p:ph sz="half" idx="2"/>
          </p:nvPr>
        </p:nvPicPr>
        <p:blipFill>
          <a:blip r:embed="rId6" cstate="print">
            <a:extLst>
              <a:ext uri="{28A0092B-C50C-407E-A947-70E740481C1C}">
                <a14:useLocalDpi xmlns:a14="http://schemas.microsoft.com/office/drawing/2010/main" val="0"/>
              </a:ext>
            </a:extLst>
          </a:blip>
          <a:stretch>
            <a:fillRect/>
          </a:stretch>
        </p:blipFill>
        <p:spPr>
          <a:xfrm>
            <a:off x="6288273" y="1066800"/>
            <a:ext cx="4629758" cy="3084576"/>
          </a:xfrm>
        </p:spPr>
      </p:pic>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9" action="ppaction://hlinksldjump"/>
              </a:rPr>
              <a:t>3</a:t>
            </a:r>
            <a:endParaRPr lang="en-US" sz="2000" b="1">
              <a:effectLst>
                <a:outerShdw blurRad="38100" dist="38100" dir="2700000" algn="tl">
                  <a:srgbClr val="FFFFFF"/>
                </a:outerShdw>
              </a:effectLst>
            </a:endParaRPr>
          </a:p>
        </p:txBody>
      </p:sp>
      <p:sp>
        <p:nvSpPr>
          <p:cNvPr id="8223" name="Rectangle 31"/>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6</a:t>
            </a:r>
            <a:endParaRPr lang="en-US" sz="2000" b="1">
              <a:effectLst>
                <a:outerShdw blurRad="38100" dist="38100" dir="2700000" algn="tl">
                  <a:srgbClr val="C0C0C0"/>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6202362" y="6172200"/>
            <a:ext cx="5486400" cy="276999"/>
          </a:xfrm>
          <a:prstGeom prst="rect">
            <a:avLst/>
          </a:prstGeom>
          <a:noFill/>
        </p:spPr>
        <p:txBody>
          <a:bodyPr wrap="square" rtlCol="0">
            <a:spAutoFit/>
          </a:bodyPr>
          <a:lstStyle/>
          <a:p>
            <a:r>
              <a:rPr lang="en-US" sz="1200" dirty="0" smtClean="0">
                <a:latin typeface="Candara" pitchFamily="34" charset="0"/>
              </a:rPr>
              <a:t>Image Source: Clipart.com, by subscription.</a:t>
            </a:r>
            <a:endParaRPr lang="en-US" sz="1200" dirty="0">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6576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t>
            </a:r>
            <a:r>
              <a:rPr sz="2800" dirty="0">
                <a:solidFill>
                  <a:schemeClr val="tx2">
                    <a:shade val="85000"/>
                    <a:satMod val="150000"/>
                  </a:schemeClr>
                </a:solidFill>
              </a:rPr>
              <a:t>Activity</a:t>
            </a:r>
          </a:p>
        </p:txBody>
      </p:sp>
      <p:sp>
        <p:nvSpPr>
          <p:cNvPr id="6154" name="Rectangle 4"/>
          <p:cNvSpPr>
            <a:spLocks noGrp="1" noChangeArrowheads="1"/>
          </p:cNvSpPr>
          <p:nvPr>
            <p:ph type="body" sz="half" idx="1"/>
          </p:nvPr>
        </p:nvSpPr>
        <p:spPr>
          <a:xfrm>
            <a:off x="182562" y="1038225"/>
            <a:ext cx="5562600" cy="5334000"/>
          </a:xfrm>
          <a:solidFill>
            <a:schemeClr val="bg2"/>
          </a:solidFill>
        </p:spPr>
        <p:txBody>
          <a:bodyPr/>
          <a:lstStyle/>
          <a:p>
            <a:pPr marL="0" indent="457200">
              <a:lnSpc>
                <a:spcPct val="90000"/>
              </a:lnSpc>
              <a:buFontTx/>
              <a:buNone/>
            </a:pPr>
            <a:r>
              <a:rPr lang="en-US" sz="3200" dirty="0" smtClean="0"/>
              <a:t>Using all of what you have learned, </a:t>
            </a:r>
            <a:r>
              <a:rPr lang="en-US" sz="3200" dirty="0" smtClean="0">
                <a:hlinkClick r:id="rId2"/>
              </a:rPr>
              <a:t>examine the profile on the right </a:t>
            </a:r>
            <a:r>
              <a:rPr lang="en-US" sz="3200" dirty="0" smtClean="0"/>
              <a:t>(click on the image to open it as a Word document).  Draw an </a:t>
            </a:r>
            <a:r>
              <a:rPr lang="en-US" sz="4000" b="1" dirty="0" smtClean="0"/>
              <a:t>X</a:t>
            </a:r>
            <a:r>
              <a:rPr lang="en-US" sz="3200" dirty="0" smtClean="0"/>
              <a:t> over the portions of the profile that may concern a potential college admissions officer or employer. Then write a sentence by each item to explain why it is problematic.</a:t>
            </a:r>
          </a:p>
          <a:p>
            <a:pPr>
              <a:lnSpc>
                <a:spcPct val="90000"/>
              </a:lnSpc>
              <a:buFontTx/>
              <a:buNone/>
            </a:pPr>
            <a:endParaRPr lang="en-US" sz="2000" dirty="0" smtClean="0"/>
          </a:p>
        </p:txBody>
      </p:sp>
      <p:pic>
        <p:nvPicPr>
          <p:cNvPr id="2" name="Content Placeholder 1">
            <a:hlinkClick r:id="rId2"/>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575549" y="938797"/>
            <a:ext cx="4017962" cy="5313008"/>
          </a:xfrm>
        </p:spPr>
      </p:pic>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3</a:t>
            </a:r>
            <a:endParaRPr lang="en-US" sz="2000" b="1">
              <a:effectLst>
                <a:outerShdw blurRad="38100" dist="38100" dir="2700000" algn="tl">
                  <a:srgbClr val="C0C0C0"/>
                </a:outerShdw>
              </a:effectLst>
            </a:endParaRPr>
          </a:p>
        </p:txBody>
      </p:sp>
      <p:sp>
        <p:nvSpPr>
          <p:cNvPr id="10257" name="Rectangle 17"/>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6</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9"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7475536" y="6338500"/>
            <a:ext cx="2897982" cy="276999"/>
          </a:xfrm>
          <a:prstGeom prst="rect">
            <a:avLst/>
          </a:prstGeom>
          <a:noFill/>
        </p:spPr>
        <p:txBody>
          <a:bodyPr wrap="square" rtlCol="0">
            <a:spAutoFit/>
          </a:bodyPr>
          <a:lstStyle/>
          <a:p>
            <a:r>
              <a:rPr lang="en-US" sz="1200" dirty="0" smtClean="0">
                <a:latin typeface="Candara" pitchFamily="34" charset="0"/>
              </a:rPr>
              <a:t>Image Source: Common Sense Media</a:t>
            </a:r>
            <a:endParaRPr lang="en-US" sz="1200" dirty="0">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065746" cy="609600"/>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5. Enrichment Activities</a:t>
            </a:r>
          </a:p>
        </p:txBody>
      </p:sp>
      <p:sp>
        <p:nvSpPr>
          <p:cNvPr id="7171" name="Rectangle 8"/>
          <p:cNvSpPr>
            <a:spLocks noGrp="1" noChangeArrowheads="1"/>
          </p:cNvSpPr>
          <p:nvPr>
            <p:ph type="body" sz="half" idx="2"/>
          </p:nvPr>
        </p:nvSpPr>
        <p:spPr>
          <a:xfrm>
            <a:off x="6075363" y="1247775"/>
            <a:ext cx="5410199" cy="1419225"/>
          </a:xfrm>
        </p:spPr>
        <p:txBody>
          <a:bodyPr/>
          <a:lstStyle/>
          <a:p>
            <a:pPr marL="0" indent="457200">
              <a:lnSpc>
                <a:spcPct val="90000"/>
              </a:lnSpc>
              <a:buNone/>
            </a:pPr>
            <a:r>
              <a:rPr lang="en-US" sz="2000" dirty="0"/>
              <a:t>You should also consider the online reputations of your friends when you post online</a:t>
            </a:r>
            <a:r>
              <a:rPr lang="en-US" sz="2000" dirty="0" smtClean="0"/>
              <a:t>.</a:t>
            </a:r>
          </a:p>
          <a:p>
            <a:pPr marL="0" indent="457200">
              <a:lnSpc>
                <a:spcPct val="90000"/>
              </a:lnSpc>
              <a:buNone/>
            </a:pPr>
            <a:endParaRPr lang="en-US" sz="2000" dirty="0" smtClean="0"/>
          </a:p>
          <a:p>
            <a:pPr marL="457200" indent="0">
              <a:lnSpc>
                <a:spcPct val="90000"/>
              </a:lnSpc>
            </a:pPr>
            <a:r>
              <a:rPr lang="en-US" sz="2000" dirty="0" smtClean="0"/>
              <a:t>Will my post harm or embarrass my friend?</a:t>
            </a:r>
          </a:p>
          <a:p>
            <a:pPr marL="457200" indent="0">
              <a:lnSpc>
                <a:spcPct val="90000"/>
              </a:lnSpc>
            </a:pPr>
            <a:r>
              <a:rPr lang="en-US" sz="2000" dirty="0" smtClean="0"/>
              <a:t>Have I asked my friend if it is ok to post?</a:t>
            </a:r>
          </a:p>
          <a:p>
            <a:pPr marL="0" indent="457200">
              <a:lnSpc>
                <a:spcPct val="90000"/>
              </a:lnSpc>
              <a:buNone/>
            </a:pPr>
            <a:endParaRPr lang="en-US" sz="2000" dirty="0" smtClean="0"/>
          </a:p>
          <a:p>
            <a:pPr marL="0" indent="457200">
              <a:lnSpc>
                <a:spcPct val="90000"/>
              </a:lnSpc>
              <a:buNone/>
            </a:pPr>
            <a:r>
              <a:rPr lang="en-US" sz="2000" dirty="0" smtClean="0"/>
              <a:t>  Brainstorm with your partner(s) and create a list of photo captions that would be problematic for online posting of the image to the left.</a:t>
            </a:r>
            <a:endParaRPr lang="en-US" sz="2000" dirty="0"/>
          </a:p>
          <a:p>
            <a:pPr marL="0" indent="457200">
              <a:lnSpc>
                <a:spcPct val="90000"/>
              </a:lnSpc>
              <a:buNone/>
            </a:pPr>
            <a:endParaRPr lang="en-US" sz="2000" dirty="0" smtClean="0"/>
          </a:p>
          <a:p>
            <a:pPr marL="0" indent="457200">
              <a:lnSpc>
                <a:spcPct val="90000"/>
              </a:lnSpc>
              <a:buNone/>
            </a:pPr>
            <a:r>
              <a:rPr lang="en-US" sz="2000" dirty="0" smtClean="0"/>
              <a:t>Should a friend ever post anything about you that bothers you, you can ask to have it removed and </a:t>
            </a:r>
            <a:r>
              <a:rPr lang="en-US" sz="2000" dirty="0" smtClean="0">
                <a:hlinkClick r:id="rId2"/>
              </a:rPr>
              <a:t>untag</a:t>
            </a:r>
            <a:r>
              <a:rPr lang="en-US" sz="2000" dirty="0" smtClean="0"/>
              <a:t> yourself from images (link will be blocked in school) .</a:t>
            </a:r>
            <a:endParaRPr lang="en-US" sz="2000" dirty="0"/>
          </a:p>
          <a:p>
            <a:pPr>
              <a:lnSpc>
                <a:spcPct val="90000"/>
              </a:lnSpc>
              <a:buFontTx/>
              <a:buNone/>
            </a:pPr>
            <a:endParaRPr lang="en-US" sz="2000" dirty="0" smtClean="0"/>
          </a:p>
        </p:txBody>
      </p:sp>
      <p:sp>
        <p:nvSpPr>
          <p:cNvPr id="12304" name="Rectangle 16"/>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1</a:t>
            </a:r>
            <a:endParaRPr lang="en-US" sz="2000" b="1">
              <a:effectLst>
                <a:outerShdw blurRad="38100" dist="38100" dir="2700000" algn="tl">
                  <a:srgbClr val="C0C0C0"/>
                </a:outerShdw>
              </a:effectLst>
            </a:endParaRPr>
          </a:p>
        </p:txBody>
      </p:sp>
      <p:sp>
        <p:nvSpPr>
          <p:cNvPr id="12305" name="Rectangle 17"/>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12306" name="Rectangle 18"/>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3</a:t>
            </a:r>
            <a:endParaRPr lang="en-US" sz="2000" b="1">
              <a:effectLst>
                <a:outerShdw blurRad="38100" dist="38100" dir="2700000" algn="tl">
                  <a:srgbClr val="C0C0C0"/>
                </a:outerShdw>
              </a:effectLst>
            </a:endParaRPr>
          </a:p>
        </p:txBody>
      </p:sp>
      <p:sp>
        <p:nvSpPr>
          <p:cNvPr id="12307" name="Rectangle 19"/>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6</a:t>
            </a:r>
            <a:endParaRPr lang="en-US" sz="2000" b="1">
              <a:effectLst>
                <a:outerShdw blurRad="38100" dist="38100" dir="2700000" algn="tl">
                  <a:srgbClr val="C0C0C0"/>
                </a:outerShdw>
              </a:effectLst>
            </a:endParaRPr>
          </a:p>
        </p:txBody>
      </p:sp>
      <p:sp>
        <p:nvSpPr>
          <p:cNvPr id="12308" name="Rectangle 20"/>
          <p:cNvSpPr>
            <a:spLocks noChangeArrowheads="1"/>
          </p:cNvSpPr>
          <p:nvPr/>
        </p:nvSpPr>
        <p:spPr bwMode="auto">
          <a:xfrm>
            <a:off x="99917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7" action="ppaction://hlinksldjump"/>
              </a:rPr>
              <a:t>5</a:t>
            </a:r>
            <a:endParaRPr lang="en-US" sz="2000" b="1">
              <a:effectLst>
                <a:outerShdw blurRad="38100" dist="38100" dir="2700000" algn="tl">
                  <a:srgbClr val="FFFFFF"/>
                </a:outerShdw>
              </a:effectLst>
            </a:endParaRPr>
          </a:p>
        </p:txBody>
      </p:sp>
      <p:sp>
        <p:nvSpPr>
          <p:cNvPr id="12309" name="Rectangle 21"/>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4</a:t>
            </a:r>
            <a:endParaRPr lang="en-US" sz="2000" b="1">
              <a:effectLst>
                <a:outerShdw blurRad="38100" dist="38100" dir="2700000" algn="tl">
                  <a:srgbClr val="C0C0C0"/>
                </a:outerShdw>
              </a:effectLst>
            </a:endParaRPr>
          </a:p>
        </p:txBody>
      </p:sp>
      <p:sp>
        <p:nvSpPr>
          <p:cNvPr id="12310" name="AutoShape 22"/>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pic>
        <p:nvPicPr>
          <p:cNvPr id="2" name="Content Placeholder 1"/>
          <p:cNvPicPr>
            <a:picLocks noGrp="1" noChangeAspect="1"/>
          </p:cNvPicPr>
          <p:nvPr>
            <p:ph sz="half" idx="2"/>
          </p:nvPr>
        </p:nvPicPr>
        <p:blipFill>
          <a:blip r:embed="rId9" cstate="print">
            <a:extLst>
              <a:ext uri="{28A0092B-C50C-407E-A947-70E740481C1C}">
                <a14:useLocalDpi xmlns:a14="http://schemas.microsoft.com/office/drawing/2010/main" val="0"/>
              </a:ext>
            </a:extLst>
          </a:blip>
          <a:stretch>
            <a:fillRect/>
          </a:stretch>
        </p:blipFill>
        <p:spPr>
          <a:xfrm>
            <a:off x="563561" y="1295400"/>
            <a:ext cx="5160475" cy="3429000"/>
          </a:xfrm>
        </p:spPr>
      </p:pic>
      <p:sp>
        <p:nvSpPr>
          <p:cNvPr id="13" name="TextBox 12"/>
          <p:cNvSpPr txBox="1"/>
          <p:nvPr/>
        </p:nvSpPr>
        <p:spPr>
          <a:xfrm>
            <a:off x="466236" y="4980801"/>
            <a:ext cx="5257800" cy="276999"/>
          </a:xfrm>
          <a:prstGeom prst="rect">
            <a:avLst/>
          </a:prstGeom>
          <a:noFill/>
        </p:spPr>
        <p:txBody>
          <a:bodyPr wrap="square" rtlCol="0">
            <a:spAutoFit/>
          </a:bodyPr>
          <a:lstStyle/>
          <a:p>
            <a:r>
              <a:rPr lang="en-US" sz="1200" dirty="0" smtClean="0">
                <a:latin typeface="Candara" pitchFamily="34" charset="0"/>
              </a:rPr>
              <a:t>Image Source: Common Sense Media</a:t>
            </a:r>
            <a:endParaRPr lang="en-US" sz="1200" dirty="0">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sz="2800" smtClean="0"/>
              <a:t>6. Teacher Support Materials</a:t>
            </a:r>
          </a:p>
        </p:txBody>
      </p:sp>
      <p:sp>
        <p:nvSpPr>
          <p:cNvPr id="7171" name="Rectangle 3"/>
          <p:cNvSpPr>
            <a:spLocks noGrp="1" noChangeArrowheads="1"/>
          </p:cNvSpPr>
          <p:nvPr>
            <p:ph sz="half" idx="1"/>
          </p:nvPr>
        </p:nvSpPr>
        <p:spPr>
          <a:xfrm>
            <a:off x="334962" y="762000"/>
            <a:ext cx="7010399" cy="5334000"/>
          </a:xfrm>
          <a:solidFill>
            <a:schemeClr val="bg2"/>
          </a:solidFill>
        </p:spPr>
        <p:txBody>
          <a:bodyPr>
            <a:noAutofit/>
          </a:bodyPr>
          <a:lstStyle/>
          <a:p>
            <a:pPr marL="0" indent="-273050" eaLnBrk="1" hangingPunct="1">
              <a:buNone/>
              <a:defRPr/>
            </a:pPr>
            <a:r>
              <a:rPr lang="en-US" sz="1100" b="1" dirty="0"/>
              <a:t>Digital Citizenship:  Middle School or High School</a:t>
            </a:r>
            <a:endParaRPr lang="en-US" sz="1100" b="1" dirty="0">
              <a:hlinkClick r:id="rId3"/>
            </a:endParaRPr>
          </a:p>
          <a:p>
            <a:pPr marL="0" indent="-273050">
              <a:buNone/>
              <a:defRPr/>
            </a:pPr>
            <a:r>
              <a:rPr lang="en-US" sz="1100" b="1" dirty="0"/>
              <a:t/>
            </a:r>
            <a:br>
              <a:rPr lang="en-US" sz="1100" b="1" dirty="0"/>
            </a:br>
            <a:r>
              <a:rPr lang="en-US" sz="1100" b="1" dirty="0">
                <a:hlinkClick r:id="rId4"/>
              </a:rPr>
              <a:t>Maryland Technology Literacy Standards</a:t>
            </a:r>
            <a:endParaRPr lang="en-US" sz="1100" b="1" dirty="0"/>
          </a:p>
          <a:p>
            <a:pPr marL="0" indent="-273050">
              <a:buNone/>
              <a:defRPr/>
            </a:pPr>
            <a:r>
              <a:rPr lang="en-US" sz="1100" dirty="0"/>
              <a:t>Standard 2.0 Digital Citizenship: Demonstrate an understanding of the history of technology and its impact on society, and practice ethical, legal, and responsible use of technology to assure safety.</a:t>
            </a:r>
            <a:endParaRPr lang="en-US" sz="1100" b="1" dirty="0">
              <a:hlinkClick r:id="rId5"/>
            </a:endParaRPr>
          </a:p>
          <a:p>
            <a:pPr marL="0" indent="-273050">
              <a:buNone/>
              <a:defRPr/>
            </a:pPr>
            <a:r>
              <a:rPr lang="en-US" sz="1100" b="1" dirty="0">
                <a:hlinkClick r:id="rId5"/>
              </a:rPr>
              <a:t>Common Core State Standards</a:t>
            </a:r>
            <a:r>
              <a:rPr lang="en-US" sz="1100" dirty="0"/>
              <a:t> </a:t>
            </a:r>
            <a:br>
              <a:rPr lang="en-US" sz="1100" dirty="0"/>
            </a:br>
            <a:r>
              <a:rPr lang="en-US" sz="1100" dirty="0"/>
              <a:t>Reading: 1. Read closely to determine what the text says explicitly and to make logical inferences from it; cite specific textual evidence when writing or speaking to support conclusions drawn from the text.</a:t>
            </a:r>
            <a:br>
              <a:rPr lang="en-US" sz="1100" dirty="0"/>
            </a:br>
            <a:r>
              <a:rPr lang="en-US" sz="1100" dirty="0"/>
              <a:t>Writing: 7. Conduct short as well as more sustained research projects based on focused questions, demonstrating understanding of the subject under investigation.</a:t>
            </a:r>
            <a:endParaRPr lang="en-US" sz="1100" b="1" dirty="0"/>
          </a:p>
          <a:p>
            <a:pPr marL="0" indent="-342900">
              <a:buNone/>
              <a:defRPr/>
            </a:pPr>
            <a:r>
              <a:rPr lang="en-US" sz="1100" b="1" dirty="0">
                <a:hlinkClick r:id="rId6"/>
              </a:rPr>
              <a:t>Standards for the 21</a:t>
            </a:r>
            <a:r>
              <a:rPr lang="en-US" sz="1100" b="1" baseline="30000" dirty="0">
                <a:hlinkClick r:id="rId6"/>
              </a:rPr>
              <a:t>st</a:t>
            </a:r>
            <a:r>
              <a:rPr lang="en-US" sz="1100" b="1" dirty="0">
                <a:hlinkClick r:id="rId6"/>
              </a:rPr>
              <a:t> Century Learner</a:t>
            </a:r>
            <a:r>
              <a:rPr lang="en-US" sz="1100" b="1" dirty="0"/>
              <a:t> </a:t>
            </a:r>
            <a:r>
              <a:rPr lang="en-US" sz="1100" dirty="0"/>
              <a:t/>
            </a:r>
            <a:br>
              <a:rPr lang="en-US" sz="1100" dirty="0"/>
            </a:br>
            <a:r>
              <a:rPr lang="en-US" sz="1100" dirty="0"/>
              <a:t>1.1.6 Read, view, and listen for information presented in any format (e.g. textual, visual, media, digital) in order to make inferences and gather meaning.</a:t>
            </a:r>
            <a:br>
              <a:rPr lang="en-US" sz="1100" dirty="0"/>
            </a:br>
            <a:r>
              <a:rPr lang="en-US" sz="1100" dirty="0"/>
              <a:t>2.1.3 Use strategies to draw conclusions from information and apply knowledge to curricular areas, real-world situations, and further investigations</a:t>
            </a:r>
            <a:r>
              <a:rPr lang="en-US" sz="1100" b="1" dirty="0"/>
              <a:t>.</a:t>
            </a:r>
            <a:br>
              <a:rPr lang="en-US" sz="1100" b="1" dirty="0"/>
            </a:br>
            <a:r>
              <a:rPr lang="en-US" sz="1100" dirty="0"/>
              <a:t>3.1.4 Use technology and other information tools to organize and display knowledge and understanding in ways that others can view, use, and assess. </a:t>
            </a:r>
          </a:p>
          <a:p>
            <a:pPr marL="0" indent="-342900">
              <a:buNone/>
              <a:defRPr/>
            </a:pPr>
            <a:r>
              <a:rPr lang="en-US" sz="1100" dirty="0"/>
              <a:t>3.1.6 Use information and technology ethically and responsibly.</a:t>
            </a:r>
          </a:p>
          <a:p>
            <a:pPr>
              <a:buNone/>
            </a:pPr>
            <a:r>
              <a:rPr lang="en-US" sz="1100" b="1" dirty="0">
                <a:hlinkClick r:id="rId7"/>
              </a:rPr>
              <a:t>ISTE Standards for Students</a:t>
            </a:r>
            <a:endParaRPr lang="en-US" sz="1100" b="1" dirty="0"/>
          </a:p>
          <a:p>
            <a:pPr marL="0" indent="0">
              <a:buNone/>
            </a:pPr>
            <a:r>
              <a:rPr lang="en-US" sz="1100" dirty="0"/>
              <a:t>1. Creativity and innovation: Students demonstrate creative thinking, construct knowledge, and develop innovative products and processes using technology. a. Apply existing knowledge to generate new Ideas, products, or processes. b. Create original works as a means of personal or group expression</a:t>
            </a:r>
            <a:br>
              <a:rPr lang="en-US" sz="1100" dirty="0"/>
            </a:br>
            <a:r>
              <a:rPr lang="en-US" sz="1100" dirty="0"/>
              <a:t>3. Research and Information Fluency: Students apply digital tools to gather, evaluate, and use information.</a:t>
            </a:r>
            <a:br>
              <a:rPr lang="en-US" sz="1100" dirty="0"/>
            </a:br>
            <a:r>
              <a:rPr lang="en-US" sz="1100" dirty="0"/>
              <a:t>b. Locate, organize, analyze, evaluate, synthesize, and ethically use information from a variety of sources and media.</a:t>
            </a:r>
            <a:br>
              <a:rPr lang="en-US" sz="1100" dirty="0"/>
            </a:br>
            <a:r>
              <a:rPr lang="en-US" sz="1100" dirty="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br>
              <a:rPr lang="en-US" sz="1100" dirty="0"/>
            </a:br>
            <a:r>
              <a:rPr lang="en-US" sz="1100" dirty="0"/>
              <a:t>5. Digital Citizenship: Students understand human, cultural, and societal issues related to technology and practice legal and ethical behavior. 5a. Advocate and practice safe, legal, and responsible use of information and technology.</a:t>
            </a:r>
          </a:p>
        </p:txBody>
      </p:sp>
      <p:sp>
        <p:nvSpPr>
          <p:cNvPr id="8196" name="Rectangle 4"/>
          <p:cNvSpPr>
            <a:spLocks noGrp="1" noChangeArrowheads="1"/>
          </p:cNvSpPr>
          <p:nvPr>
            <p:ph sz="half" idx="2"/>
          </p:nvPr>
        </p:nvSpPr>
        <p:spPr>
          <a:xfrm>
            <a:off x="7497761" y="838200"/>
            <a:ext cx="4572001" cy="5105400"/>
          </a:xfrm>
        </p:spPr>
        <p:txBody>
          <a:bodyPr/>
          <a:lstStyle/>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Time Frame: One 90-minute class period</a:t>
            </a:r>
          </a:p>
          <a:p>
            <a:pPr marL="345189" indent="-345189"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Differentiation strategies for this lesson: </a:t>
            </a:r>
          </a:p>
          <a:p>
            <a:pPr marL="345189" indent="-345189" eaLnBrk="1" fontAlgn="auto" hangingPunct="1">
              <a:lnSpc>
                <a:spcPct val="90000"/>
              </a:lnSpc>
              <a:spcAft>
                <a:spcPts val="0"/>
              </a:spcAft>
              <a:buClrTx/>
              <a:defRPr/>
            </a:pPr>
            <a:r>
              <a:rPr lang="en-US" sz="1200" dirty="0" smtClean="0"/>
              <a:t>Direct students to use learning tools included in </a:t>
            </a:r>
            <a:r>
              <a:rPr lang="en-US" sz="1200" smtClean="0"/>
              <a:t>our </a:t>
            </a:r>
            <a:r>
              <a:rPr lang="en-US" sz="1200" smtClean="0"/>
              <a:t>GCPS</a:t>
            </a:r>
            <a:r>
              <a:rPr lang="en-US" sz="1200" dirty="0" smtClean="0"/>
              <a:t>-licensed databases, such as:  audio read-aloud, labeled reading levels/</a:t>
            </a:r>
            <a:r>
              <a:rPr lang="en-US" sz="1200" dirty="0" err="1" smtClean="0"/>
              <a:t>Lexiles</a:t>
            </a:r>
            <a:r>
              <a:rPr lang="en-US" sz="1200" dirty="0" smtClean="0"/>
              <a:t>, and embedded dictionaries.</a:t>
            </a:r>
          </a:p>
          <a:p>
            <a:pPr marL="345189" indent="-345189" eaLnBrk="1" fontAlgn="auto" hangingPunct="1">
              <a:lnSpc>
                <a:spcPct val="90000"/>
              </a:lnSpc>
              <a:spcAft>
                <a:spcPts val="0"/>
              </a:spcAft>
              <a:buClrTx/>
              <a:defRPr/>
            </a:pPr>
            <a:r>
              <a:rPr lang="en-US" sz="1200" dirty="0"/>
              <a:t>Use of mixed media allows learners of all types to be engaged.</a:t>
            </a:r>
          </a:p>
          <a:p>
            <a:pPr marL="345189" indent="-345189" eaLnBrk="1" fontAlgn="auto" hangingPunct="1">
              <a:lnSpc>
                <a:spcPct val="90000"/>
              </a:lnSpc>
              <a:spcAft>
                <a:spcPts val="0"/>
              </a:spcAft>
              <a:buClrTx/>
              <a:defRPr/>
            </a:pPr>
            <a:r>
              <a:rPr lang="en-US" sz="1200" dirty="0"/>
              <a:t>Students can complete independently or with a partner.</a:t>
            </a:r>
          </a:p>
          <a:p>
            <a:pPr marL="345189" indent="-345189" eaLnBrk="1" fontAlgn="auto" hangingPunct="1">
              <a:lnSpc>
                <a:spcPct val="90000"/>
              </a:lnSpc>
              <a:spcAft>
                <a:spcPts val="0"/>
              </a:spcAft>
              <a:buClrTx/>
              <a:buNone/>
              <a:defRPr/>
            </a:pPr>
            <a:endParaRPr lang="en-US" sz="1200" b="1" dirty="0" smtClean="0"/>
          </a:p>
          <a:p>
            <a:pPr marL="0" indent="-273050" eaLnBrk="1" hangingPunct="1">
              <a:buFont typeface="Wingdings 2" pitchFamily="18" charset="2"/>
              <a:buNone/>
              <a:defRPr/>
            </a:pPr>
            <a:r>
              <a:rPr lang="en-US" sz="1200" b="1" dirty="0" smtClean="0"/>
              <a:t>Notes to the teacher:</a:t>
            </a:r>
          </a:p>
          <a:p>
            <a:pPr marL="0" indent="-273050" eaLnBrk="1" hangingPunct="1">
              <a:defRPr/>
            </a:pPr>
            <a:r>
              <a:rPr lang="en-US" sz="1200" dirty="0" smtClean="0"/>
              <a:t>Collaborate with your school library media specialist to implement this lesson.</a:t>
            </a:r>
          </a:p>
          <a:p>
            <a:pPr marL="0" indent="-273050" eaLnBrk="1" hangingPunct="1">
              <a:defRPr/>
            </a:pPr>
            <a:r>
              <a:rPr lang="en-US" sz="1200" dirty="0" smtClean="0"/>
              <a:t>Answer keys available online at </a:t>
            </a:r>
            <a:r>
              <a:rPr lang="en-US" sz="1200" dirty="0" err="1" smtClean="0">
                <a:hlinkClick r:id="rId8"/>
              </a:rPr>
              <a:t>CommonSenseMedia</a:t>
            </a:r>
            <a:endParaRPr lang="en-US" sz="1200" dirty="0" smtClean="0"/>
          </a:p>
          <a:p>
            <a:pPr marL="0" indent="-273050" eaLnBrk="1" hangingPunct="1">
              <a:defRPr/>
            </a:pPr>
            <a:r>
              <a:rPr lang="en-US" sz="1200" dirty="0"/>
              <a:t>Students may complete this lesson independently  in school or at home</a:t>
            </a:r>
            <a:r>
              <a:rPr lang="en-US" sz="1200" dirty="0" smtClean="0"/>
              <a:t>.</a:t>
            </a:r>
          </a:p>
          <a:p>
            <a:pPr marL="0" indent="-273050" eaLnBrk="1" hangingPunct="1">
              <a:defRPr/>
            </a:pPr>
            <a:r>
              <a:rPr lang="en-US" sz="1200" dirty="0" smtClean="0"/>
              <a:t>Headphones/speakers necessary for the video components of this lesson.</a:t>
            </a:r>
            <a:endParaRPr lang="en-US" sz="1200" dirty="0"/>
          </a:p>
          <a:p>
            <a:pPr marL="0" indent="-273050" eaLnBrk="1" hangingPunct="1">
              <a:defRPr/>
            </a:pPr>
            <a:endParaRPr lang="en-US" sz="1200" dirty="0" smtClean="0"/>
          </a:p>
        </p:txBody>
      </p:sp>
      <p:sp>
        <p:nvSpPr>
          <p:cNvPr id="8197" name="Text Box 10"/>
          <p:cNvSpPr txBox="1">
            <a:spLocks noChangeArrowheads="1"/>
          </p:cNvSpPr>
          <p:nvPr/>
        </p:nvSpPr>
        <p:spPr bwMode="auto">
          <a:xfrm>
            <a:off x="487362" y="6139754"/>
            <a:ext cx="11125200" cy="410470"/>
          </a:xfrm>
          <a:prstGeom prst="rect">
            <a:avLst/>
          </a:prstGeom>
          <a:noFill/>
          <a:ln w="9525">
            <a:noFill/>
            <a:miter lim="800000"/>
            <a:headEnd/>
            <a:tailEnd/>
          </a:ln>
        </p:spPr>
        <p:txBody>
          <a:bodyPr wrap="square" lIns="101700" tIns="50850" rIns="101700" bIns="50850">
            <a:spAutoFit/>
          </a:bodyPr>
          <a:lstStyle/>
          <a:p>
            <a:pPr algn="ctr"/>
            <a:r>
              <a:rPr lang="en-US" sz="1000" dirty="0"/>
              <a:t>Last updated April 2015</a:t>
            </a:r>
          </a:p>
          <a:p>
            <a:pPr algn="ctr"/>
            <a:r>
              <a:rPr lang="en-US" sz="1000" dirty="0"/>
              <a:t>Modified, reproduced, and published with permission from GCPS-ODL. The models can be used for non-profit, educational school use only.</a:t>
            </a:r>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9"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2</a:t>
            </a:r>
            <a:endParaRPr lang="en-US" sz="2000" b="1">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3</a:t>
            </a:r>
            <a:endParaRPr lang="en-US" sz="2000" b="1">
              <a:effectLst>
                <a:outerShdw blurRad="38100" dist="38100" dir="2700000" algn="tl">
                  <a:srgbClr val="C0C0C0"/>
                </a:outerShdw>
              </a:effectLst>
            </a:endParaRPr>
          </a:p>
        </p:txBody>
      </p:sp>
      <p:sp>
        <p:nvSpPr>
          <p:cNvPr id="17" name="Rectangle 19"/>
          <p:cNvSpPr>
            <a:spLocks noChangeArrowheads="1"/>
          </p:cNvSpPr>
          <p:nvPr/>
        </p:nvSpPr>
        <p:spPr bwMode="auto">
          <a:xfrm>
            <a:off x="10561638" y="228600"/>
            <a:ext cx="627062" cy="490538"/>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2" action="ppaction://hlinksldjump"/>
              </a:rPr>
              <a:t>6</a:t>
            </a:r>
            <a:endParaRPr lang="en-US" sz="2000" b="1" dirty="0">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3"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4" action="ppaction://hlinksldjump"/>
              </a:rPr>
              <a:t>4</a:t>
            </a:r>
            <a:endParaRPr lang="en-US" sz="2000" b="1">
              <a:effectLst>
                <a:outerShdw blurRad="38100" dist="38100" dir="2700000" algn="tl">
                  <a:srgbClr val="C0C0C0"/>
                </a:outerShdw>
              </a:effectLst>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theme1.xml><?xml version="1.0" encoding="utf-8"?>
<a:theme xmlns:a="http://schemas.openxmlformats.org/drawingml/2006/main" name="Human">
  <a:themeElements>
    <a:clrScheme name="Custom 3">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C594F"/>
      </a:hlink>
      <a:folHlink>
        <a:srgbClr val="138677"/>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3433</TotalTime>
  <Words>646</Words>
  <Application>Microsoft Macintosh PowerPoint</Application>
  <PresentationFormat>Custom</PresentationFormat>
  <Paragraphs>104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Human</vt:lpstr>
      <vt:lpstr>1. Question</vt:lpstr>
      <vt:lpstr>2. Information Sources</vt:lpstr>
      <vt:lpstr>3. Student Activity</vt:lpstr>
      <vt:lpstr>4. Assessment Activity</vt:lpstr>
      <vt:lpstr>5. Enrichment Activities</vt:lpstr>
      <vt:lpstr>6. Teacher Support Materials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Samantha Roller</cp:lastModifiedBy>
  <cp:revision>197</cp:revision>
  <dcterms:created xsi:type="dcterms:W3CDTF">2005-02-12T14:43:18Z</dcterms:created>
  <dcterms:modified xsi:type="dcterms:W3CDTF">2015-06-24T16:18:46Z</dcterms:modified>
</cp:coreProperties>
</file>